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handoutMasterIdLst>
    <p:handoutMasterId r:id="rId40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990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571500" lvl="3">
              <a:buClr>
                <a:schemeClr val="tx1"/>
              </a:buClr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2999"/>
            <a:ext cx="5638800" cy="52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96875" algn="l"/>
            <a:r>
              <a:rPr lang="en-US" sz="2200" i="1" dirty="0">
                <a:solidFill>
                  <a:schemeClr val="tx2"/>
                </a:solidFill>
              </a:rPr>
              <a:t>Location of Instantaneous </a:t>
            </a:r>
            <a:r>
              <a:rPr lang="en-US" sz="2200" i="1" dirty="0" smtClean="0">
                <a:solidFill>
                  <a:schemeClr val="tx2"/>
                </a:solidFill>
              </a:rPr>
              <a:t>Centers</a:t>
            </a:r>
          </a:p>
          <a:p>
            <a:pPr marL="854075" indent="-457200" algn="just">
              <a:buFont typeface="+mj-lt"/>
              <a:buAutoNum type="alphaLcPeriod" startAt="3"/>
            </a:pPr>
            <a:r>
              <a:rPr lang="en-US" sz="2200" dirty="0">
                <a:solidFill>
                  <a:schemeClr val="tx1"/>
                </a:solidFill>
              </a:rPr>
              <a:t>When the </a:t>
            </a:r>
            <a:r>
              <a:rPr lang="en-US" sz="2200" dirty="0" smtClean="0">
                <a:solidFill>
                  <a:schemeClr val="tx1"/>
                </a:solidFill>
              </a:rPr>
              <a:t>fixed </a:t>
            </a:r>
            <a:r>
              <a:rPr lang="en-US" sz="2200" dirty="0">
                <a:solidFill>
                  <a:schemeClr val="tx1"/>
                </a:solidFill>
              </a:rPr>
              <a:t>link 1 having constant radius of </a:t>
            </a:r>
            <a:r>
              <a:rPr lang="en-US" sz="2200" dirty="0" smtClean="0">
                <a:solidFill>
                  <a:schemeClr val="tx1"/>
                </a:solidFill>
              </a:rPr>
              <a:t>curvature, </a:t>
            </a:r>
            <a:r>
              <a:rPr lang="en-US" sz="2200" dirty="0">
                <a:solidFill>
                  <a:schemeClr val="tx1"/>
                </a:solidFill>
              </a:rPr>
              <a:t>the instantaneous </a:t>
            </a:r>
            <a:r>
              <a:rPr lang="en-US" sz="2200" dirty="0" smtClean="0">
                <a:solidFill>
                  <a:schemeClr val="tx1"/>
                </a:solidFill>
              </a:rPr>
              <a:t>center </a:t>
            </a:r>
            <a:r>
              <a:rPr lang="en-US" sz="2200" dirty="0">
                <a:solidFill>
                  <a:schemeClr val="tx1"/>
                </a:solidFill>
              </a:rPr>
              <a:t>lies at the </a:t>
            </a:r>
            <a:r>
              <a:rPr lang="en-US" sz="2200" dirty="0" smtClean="0">
                <a:solidFill>
                  <a:schemeClr val="tx1"/>
                </a:solidFill>
              </a:rPr>
              <a:t>center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 smtClean="0">
                <a:solidFill>
                  <a:schemeClr val="tx1"/>
                </a:solidFill>
              </a:rPr>
              <a:t>the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781675" y="2438400"/>
            <a:ext cx="2219325" cy="2390775"/>
            <a:chOff x="5781675" y="2438400"/>
            <a:chExt cx="2219325" cy="23907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2438400"/>
              <a:ext cx="1971675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781675" y="3207224"/>
              <a:ext cx="54292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1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algn="just"/>
            <a:r>
              <a:rPr lang="en-US" sz="1900" dirty="0" smtClean="0">
                <a:solidFill>
                  <a:schemeClr val="tx2"/>
                </a:solidFill>
              </a:rPr>
              <a:t>Example. </a:t>
            </a:r>
            <a:r>
              <a:rPr lang="en-US" sz="1900" dirty="0">
                <a:solidFill>
                  <a:schemeClr val="tx2"/>
                </a:solidFill>
              </a:rPr>
              <a:t>In a pin jointed four bar mechanism</a:t>
            </a:r>
            <a:r>
              <a:rPr lang="en-US" sz="1900" dirty="0" smtClean="0">
                <a:solidFill>
                  <a:schemeClr val="tx2"/>
                </a:solidFill>
              </a:rPr>
              <a:t>, as </a:t>
            </a:r>
            <a:r>
              <a:rPr lang="en-US" sz="1900" dirty="0">
                <a:solidFill>
                  <a:schemeClr val="tx2"/>
                </a:solidFill>
              </a:rPr>
              <a:t>shown in Fig. 6.9, AB = 300 mm, BC = CD = </a:t>
            </a:r>
            <a:r>
              <a:rPr lang="en-US" sz="1900" dirty="0" smtClean="0">
                <a:solidFill>
                  <a:schemeClr val="tx2"/>
                </a:solidFill>
              </a:rPr>
              <a:t>360 mm</a:t>
            </a:r>
            <a:r>
              <a:rPr lang="en-US" sz="1900" dirty="0">
                <a:solidFill>
                  <a:schemeClr val="tx2"/>
                </a:solidFill>
              </a:rPr>
              <a:t>, and AD = 600 mm. The </a:t>
            </a:r>
            <a:r>
              <a:rPr lang="en-US" sz="1900" dirty="0" smtClean="0">
                <a:solidFill>
                  <a:schemeClr val="tx2"/>
                </a:solidFill>
              </a:rPr>
              <a:t>angle </a:t>
            </a:r>
            <a:r>
              <a:rPr lang="en-US" sz="1900" dirty="0">
                <a:solidFill>
                  <a:schemeClr val="tx2"/>
                </a:solidFill>
              </a:rPr>
              <a:t>BAD = 60°. The </a:t>
            </a:r>
            <a:r>
              <a:rPr lang="en-US" sz="1900" dirty="0" smtClean="0">
                <a:solidFill>
                  <a:schemeClr val="tx2"/>
                </a:solidFill>
              </a:rPr>
              <a:t>crank AB </a:t>
            </a:r>
            <a:r>
              <a:rPr lang="en-US" sz="1900" dirty="0">
                <a:solidFill>
                  <a:schemeClr val="tx2"/>
                </a:solidFill>
              </a:rPr>
              <a:t>rotates uniformly at 100 </a:t>
            </a:r>
            <a:r>
              <a:rPr lang="en-US" sz="1900" dirty="0" err="1">
                <a:solidFill>
                  <a:schemeClr val="tx2"/>
                </a:solidFill>
              </a:rPr>
              <a:t>r.p.m</a:t>
            </a:r>
            <a:r>
              <a:rPr lang="en-US" sz="1900" dirty="0">
                <a:solidFill>
                  <a:schemeClr val="tx2"/>
                </a:solidFill>
              </a:rPr>
              <a:t>. Locate all the </a:t>
            </a:r>
            <a:r>
              <a:rPr lang="en-US" sz="1900" dirty="0" smtClean="0">
                <a:solidFill>
                  <a:schemeClr val="tx2"/>
                </a:solidFill>
              </a:rPr>
              <a:t>instantaneous centers </a:t>
            </a:r>
            <a:r>
              <a:rPr lang="en-US" sz="1900" dirty="0">
                <a:solidFill>
                  <a:schemeClr val="tx2"/>
                </a:solidFill>
              </a:rPr>
              <a:t>and find the angular velocity of the link BC</a:t>
            </a:r>
            <a:r>
              <a:rPr lang="en-US" sz="19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</a:rPr>
              <a:t>Locate the fixed and permanent instantaneous </a:t>
            </a:r>
            <a:r>
              <a:rPr lang="en-US" sz="2000" dirty="0" smtClean="0">
                <a:solidFill>
                  <a:schemeClr val="tx2"/>
                </a:solidFill>
              </a:rPr>
              <a:t>centers I</a:t>
            </a:r>
            <a:r>
              <a:rPr lang="en-US" sz="2000" baseline="-25000" dirty="0" smtClean="0">
                <a:solidFill>
                  <a:schemeClr val="tx2"/>
                </a:solidFill>
              </a:rPr>
              <a:t>12</a:t>
            </a:r>
            <a:r>
              <a:rPr lang="en-US" sz="2000" dirty="0" smtClean="0">
                <a:solidFill>
                  <a:schemeClr val="tx2"/>
                </a:solidFill>
              </a:rPr>
              <a:t>, I</a:t>
            </a:r>
            <a:r>
              <a:rPr lang="en-US" sz="2000" baseline="-25000" dirty="0">
                <a:solidFill>
                  <a:schemeClr val="tx2"/>
                </a:solidFill>
              </a:rPr>
              <a:t>23</a:t>
            </a:r>
            <a:r>
              <a:rPr lang="en-US" sz="2000" dirty="0">
                <a:solidFill>
                  <a:schemeClr val="tx2"/>
                </a:solidFill>
              </a:rPr>
              <a:t>, I</a:t>
            </a:r>
            <a:r>
              <a:rPr lang="en-US" sz="2000" baseline="-25000" dirty="0">
                <a:solidFill>
                  <a:schemeClr val="tx2"/>
                </a:solidFill>
              </a:rPr>
              <a:t>34</a:t>
            </a:r>
            <a:r>
              <a:rPr lang="en-US" sz="2000" dirty="0">
                <a:solidFill>
                  <a:schemeClr val="tx2"/>
                </a:solidFill>
              </a:rPr>
              <a:t> and I</a:t>
            </a:r>
            <a:r>
              <a:rPr lang="en-US" sz="2000" baseline="-25000" dirty="0">
                <a:solidFill>
                  <a:schemeClr val="tx2"/>
                </a:solidFill>
              </a:rPr>
              <a:t>14</a:t>
            </a:r>
            <a:r>
              <a:rPr lang="en-US" sz="2000" dirty="0">
                <a:solidFill>
                  <a:schemeClr val="tx2"/>
                </a:solidFill>
              </a:rPr>
              <a:t>, as shown in Fig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2" y="2209800"/>
            <a:ext cx="2128838" cy="141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76500"/>
            <a:ext cx="5105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714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962400"/>
            <a:ext cx="3095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6725"/>
            <a:ext cx="2933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1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24" y="1471240"/>
            <a:ext cx="3350676" cy="19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Locate </a:t>
            </a:r>
            <a:r>
              <a:rPr lang="en-US" sz="2000" dirty="0">
                <a:solidFill>
                  <a:schemeClr val="tx1"/>
                </a:solidFill>
              </a:rPr>
              <a:t>the remaining neither fixed </a:t>
            </a:r>
            <a:r>
              <a:rPr lang="en-US" sz="2000" dirty="0" smtClean="0">
                <a:solidFill>
                  <a:schemeClr val="tx1"/>
                </a:solidFill>
              </a:rPr>
              <a:t>nor permanent </a:t>
            </a:r>
            <a:r>
              <a:rPr lang="en-US" sz="2000" dirty="0">
                <a:solidFill>
                  <a:schemeClr val="tx1"/>
                </a:solidFill>
              </a:rPr>
              <a:t>instantaneous </a:t>
            </a:r>
            <a:r>
              <a:rPr lang="en-US" sz="2000" dirty="0" smtClean="0">
                <a:solidFill>
                  <a:schemeClr val="tx1"/>
                </a:solidFill>
              </a:rPr>
              <a:t>centers. </a:t>
            </a:r>
            <a:r>
              <a:rPr lang="en-US" sz="2000" dirty="0">
                <a:solidFill>
                  <a:schemeClr val="tx1"/>
                </a:solidFill>
              </a:rPr>
              <a:t>This is done by </a:t>
            </a:r>
            <a:r>
              <a:rPr lang="en-US" sz="2000" dirty="0" smtClean="0">
                <a:solidFill>
                  <a:schemeClr val="tx1"/>
                </a:solidFill>
              </a:rPr>
              <a:t>circle.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Mark </a:t>
            </a:r>
            <a:r>
              <a:rPr lang="en-US" sz="2000" dirty="0">
                <a:solidFill>
                  <a:schemeClr val="tx1"/>
                </a:solidFill>
              </a:rPr>
              <a:t>four points (equal </a:t>
            </a:r>
            <a:r>
              <a:rPr lang="en-US" sz="2000" dirty="0" smtClean="0">
                <a:solidFill>
                  <a:schemeClr val="tx1"/>
                </a:solidFill>
              </a:rPr>
              <a:t>to the </a:t>
            </a:r>
            <a:r>
              <a:rPr lang="en-US" sz="2000" dirty="0">
                <a:solidFill>
                  <a:schemeClr val="tx1"/>
                </a:solidFill>
              </a:rPr>
              <a:t>number of links in a mechanism) 1, 2, 3, and 4 on the </a:t>
            </a:r>
            <a:r>
              <a:rPr lang="en-US" sz="2000" dirty="0" smtClean="0">
                <a:solidFill>
                  <a:schemeClr val="tx1"/>
                </a:solidFill>
              </a:rPr>
              <a:t>circle.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Join points 1 to 2, 2 to 3, 3 to 4 and 4 to 1 to indicate the instantaneous </a:t>
            </a:r>
            <a:r>
              <a:rPr lang="en-US" sz="2000" dirty="0" smtClean="0">
                <a:solidFill>
                  <a:schemeClr val="tx1"/>
                </a:solidFill>
              </a:rPr>
              <a:t>centers </a:t>
            </a:r>
            <a:r>
              <a:rPr lang="en-US" sz="2000" dirty="0">
                <a:solidFill>
                  <a:schemeClr val="tx1"/>
                </a:solidFill>
              </a:rPr>
              <a:t>already located i.e. I</a:t>
            </a:r>
            <a:r>
              <a:rPr lang="en-US" sz="2000" baseline="-25000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, I</a:t>
            </a:r>
            <a:r>
              <a:rPr lang="en-US" sz="2000" baseline="-25000" dirty="0">
                <a:solidFill>
                  <a:schemeClr val="tx1"/>
                </a:solidFill>
              </a:rPr>
              <a:t>23</a:t>
            </a:r>
            <a:r>
              <a:rPr lang="en-US" sz="2000" dirty="0">
                <a:solidFill>
                  <a:schemeClr val="tx1"/>
                </a:solidFill>
              </a:rPr>
              <a:t>, I</a:t>
            </a:r>
            <a:r>
              <a:rPr lang="en-US" sz="2000" baseline="-25000" dirty="0">
                <a:solidFill>
                  <a:schemeClr val="tx1"/>
                </a:solidFill>
              </a:rPr>
              <a:t>34</a:t>
            </a:r>
            <a:r>
              <a:rPr lang="en-US" sz="2000" dirty="0">
                <a:solidFill>
                  <a:schemeClr val="tx1"/>
                </a:solidFill>
              </a:rPr>
              <a:t> and I</a:t>
            </a:r>
            <a:r>
              <a:rPr lang="en-US" sz="2000" baseline="-25000" dirty="0">
                <a:solidFill>
                  <a:schemeClr val="tx1"/>
                </a:solidFill>
              </a:rPr>
              <a:t>14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Join 1 to 3 to form two </a:t>
            </a:r>
            <a:r>
              <a:rPr lang="en-US" sz="2000" dirty="0" smtClean="0">
                <a:solidFill>
                  <a:schemeClr val="tx1"/>
                </a:solidFill>
              </a:rPr>
              <a:t>triangles, side 13 </a:t>
            </a:r>
            <a:r>
              <a:rPr lang="en-US" sz="2000" dirty="0">
                <a:solidFill>
                  <a:schemeClr val="tx1"/>
                </a:solidFill>
              </a:rPr>
              <a:t>common to both </a:t>
            </a:r>
            <a:r>
              <a:rPr lang="en-US" sz="2000" dirty="0" smtClean="0">
                <a:solidFill>
                  <a:schemeClr val="tx1"/>
                </a:solidFill>
              </a:rPr>
              <a:t>triangles. The instantaneous center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13</a:t>
            </a:r>
            <a:r>
              <a:rPr lang="en-US" sz="2000" dirty="0">
                <a:solidFill>
                  <a:schemeClr val="tx1"/>
                </a:solidFill>
              </a:rPr>
              <a:t> lies on the intersection of the lines joining the points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12</a:t>
            </a:r>
            <a:r>
              <a:rPr lang="en-US" sz="2000" dirty="0" smtClean="0">
                <a:solidFill>
                  <a:schemeClr val="tx1"/>
                </a:solidFill>
              </a:rPr>
              <a:t> I</a:t>
            </a:r>
            <a:r>
              <a:rPr lang="en-US" sz="2000" baseline="-25000" dirty="0">
                <a:solidFill>
                  <a:schemeClr val="tx1"/>
                </a:solidFill>
              </a:rPr>
              <a:t>23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I</a:t>
            </a:r>
            <a:r>
              <a:rPr lang="en-US" sz="2000" baseline="-25000" dirty="0">
                <a:solidFill>
                  <a:schemeClr val="tx1"/>
                </a:solidFill>
              </a:rPr>
              <a:t>34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14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Thus </a:t>
            </a:r>
            <a:r>
              <a:rPr lang="en-US" sz="2000" dirty="0" smtClean="0">
                <a:solidFill>
                  <a:schemeClr val="tx1"/>
                </a:solidFill>
              </a:rPr>
              <a:t>center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13</a:t>
            </a:r>
            <a:r>
              <a:rPr lang="en-US" sz="2000" dirty="0">
                <a:solidFill>
                  <a:schemeClr val="tx1"/>
                </a:solidFill>
              </a:rPr>
              <a:t> is located.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600199"/>
            <a:ext cx="1571625" cy="165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tx1"/>
                </a:solidFill>
              </a:rPr>
              <a:t>join </a:t>
            </a:r>
            <a:r>
              <a:rPr lang="en-US" sz="2000" dirty="0">
                <a:solidFill>
                  <a:schemeClr val="tx1"/>
                </a:solidFill>
              </a:rPr>
              <a:t>2 to 4 to complete two triangles 2 3 4 and 1 2 4</a:t>
            </a:r>
            <a:r>
              <a:rPr lang="en-US" sz="2000" dirty="0" smtClean="0">
                <a:solidFill>
                  <a:schemeClr val="tx1"/>
                </a:solidFill>
              </a:rPr>
              <a:t>. Therefore center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24</a:t>
            </a:r>
            <a:r>
              <a:rPr lang="en-US" sz="2000" dirty="0">
                <a:solidFill>
                  <a:schemeClr val="tx1"/>
                </a:solidFill>
              </a:rPr>
              <a:t> lies on the intersection of the </a:t>
            </a:r>
            <a:r>
              <a:rPr lang="en-US" sz="2000" dirty="0" smtClean="0">
                <a:solidFill>
                  <a:schemeClr val="tx1"/>
                </a:solidFill>
              </a:rPr>
              <a:t>lines I</a:t>
            </a:r>
            <a:r>
              <a:rPr lang="en-US" sz="2000" baseline="-25000" dirty="0" smtClean="0">
                <a:solidFill>
                  <a:schemeClr val="tx1"/>
                </a:solidFill>
              </a:rPr>
              <a:t>23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34</a:t>
            </a:r>
            <a:r>
              <a:rPr lang="en-US" sz="2000" dirty="0">
                <a:solidFill>
                  <a:schemeClr val="tx1"/>
                </a:solidFill>
              </a:rPr>
              <a:t> and I</a:t>
            </a:r>
            <a:r>
              <a:rPr lang="en-US" sz="2000" baseline="-25000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 I</a:t>
            </a:r>
            <a:r>
              <a:rPr lang="en-US" sz="2000" baseline="-25000" dirty="0">
                <a:solidFill>
                  <a:schemeClr val="tx1"/>
                </a:solidFill>
              </a:rPr>
              <a:t>14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thus center I</a:t>
            </a:r>
            <a:r>
              <a:rPr lang="en-US" sz="2000" baseline="-25000" dirty="0" smtClean="0">
                <a:solidFill>
                  <a:schemeClr val="tx1"/>
                </a:solidFill>
              </a:rPr>
              <a:t>24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located. </a:t>
            </a:r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448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619500"/>
            <a:ext cx="5543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" y="1371600"/>
            <a:ext cx="842162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algn="just"/>
            <a:endParaRPr lang="en-US" sz="1900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ixed </a:t>
            </a:r>
            <a:r>
              <a:rPr lang="en-US" sz="2000" dirty="0">
                <a:solidFill>
                  <a:schemeClr val="tx1"/>
                </a:solidFill>
              </a:rPr>
              <a:t>and permanent instantaneous </a:t>
            </a:r>
            <a:r>
              <a:rPr lang="en-US" sz="2000" dirty="0" smtClean="0">
                <a:solidFill>
                  <a:schemeClr val="tx1"/>
                </a:solidFill>
              </a:rPr>
              <a:t>centers </a:t>
            </a:r>
            <a:r>
              <a:rPr lang="en-US" sz="2000" dirty="0">
                <a:solidFill>
                  <a:schemeClr val="tx1"/>
                </a:solidFill>
              </a:rPr>
              <a:t>are </a:t>
            </a:r>
            <a:r>
              <a:rPr lang="en-US" sz="2000" i="1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12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23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i="1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34</a:t>
            </a:r>
            <a:r>
              <a:rPr lang="en-US" sz="2000" dirty="0">
                <a:solidFill>
                  <a:schemeClr val="tx1"/>
                </a:solidFill>
              </a:rPr>
              <a:t> as shown in Fig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7" y="1182038"/>
            <a:ext cx="2301753" cy="5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54420"/>
            <a:ext cx="4938713" cy="344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2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entre I</a:t>
            </a:r>
            <a:r>
              <a:rPr lang="en-US" sz="2000" baseline="-25000" dirty="0" smtClean="0">
                <a:solidFill>
                  <a:schemeClr val="tx1"/>
                </a:solidFill>
              </a:rPr>
              <a:t>13</a:t>
            </a:r>
            <a:r>
              <a:rPr lang="en-US" sz="2000" dirty="0" smtClean="0">
                <a:solidFill>
                  <a:schemeClr val="tx1"/>
                </a:solidFill>
              </a:rPr>
              <a:t> will </a:t>
            </a:r>
            <a:r>
              <a:rPr lang="en-US" sz="2000" dirty="0">
                <a:solidFill>
                  <a:schemeClr val="tx1"/>
                </a:solidFill>
              </a:rPr>
              <a:t>lie on the intersection of I</a:t>
            </a:r>
            <a:r>
              <a:rPr lang="en-US" sz="2000" baseline="-25000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 I</a:t>
            </a:r>
            <a:r>
              <a:rPr lang="en-US" sz="2000" baseline="-25000" dirty="0">
                <a:solidFill>
                  <a:schemeClr val="tx1"/>
                </a:solidFill>
              </a:rPr>
              <a:t>23</a:t>
            </a:r>
            <a:r>
              <a:rPr lang="en-US" sz="2000" dirty="0">
                <a:solidFill>
                  <a:schemeClr val="tx1"/>
                </a:solidFill>
              </a:rPr>
              <a:t> and I</a:t>
            </a:r>
            <a:r>
              <a:rPr lang="en-US" sz="2000" baseline="-25000" dirty="0">
                <a:solidFill>
                  <a:schemeClr val="tx1"/>
                </a:solidFill>
              </a:rPr>
              <a:t>14</a:t>
            </a:r>
            <a:r>
              <a:rPr lang="en-US" sz="2000" dirty="0">
                <a:solidFill>
                  <a:schemeClr val="tx1"/>
                </a:solidFill>
              </a:rPr>
              <a:t> I</a:t>
            </a:r>
            <a:r>
              <a:rPr lang="en-US" sz="2000" baseline="-25000" dirty="0">
                <a:solidFill>
                  <a:schemeClr val="tx1"/>
                </a:solidFill>
              </a:rPr>
              <a:t>34</a:t>
            </a:r>
            <a:r>
              <a:rPr lang="en-US" sz="2000" dirty="0">
                <a:solidFill>
                  <a:schemeClr val="tx1"/>
                </a:solidFill>
              </a:rPr>
              <a:t>, produced if necessary. Thus </a:t>
            </a:r>
            <a:r>
              <a:rPr lang="en-US" sz="2000" dirty="0" err="1">
                <a:solidFill>
                  <a:schemeClr val="tx1"/>
                </a:solidFill>
              </a:rPr>
              <a:t>centre</a:t>
            </a:r>
            <a:r>
              <a:rPr lang="en-US" sz="2000" dirty="0">
                <a:solidFill>
                  <a:schemeClr val="tx1"/>
                </a:solidFill>
              </a:rPr>
              <a:t> I</a:t>
            </a:r>
            <a:r>
              <a:rPr lang="en-US" sz="2000" baseline="-25000" dirty="0">
                <a:solidFill>
                  <a:schemeClr val="tx1"/>
                </a:solidFill>
              </a:rPr>
              <a:t>13</a:t>
            </a:r>
            <a:r>
              <a:rPr lang="en-US" sz="2000" dirty="0">
                <a:solidFill>
                  <a:schemeClr val="tx1"/>
                </a:solidFill>
              </a:rPr>
              <a:t> is located. </a:t>
            </a:r>
            <a:r>
              <a:rPr lang="en-US" sz="2000" dirty="0" smtClean="0">
                <a:solidFill>
                  <a:schemeClr val="tx1"/>
                </a:solidFill>
              </a:rPr>
              <a:t>Join 1 </a:t>
            </a:r>
            <a:r>
              <a:rPr lang="en-US" sz="2000" dirty="0">
                <a:solidFill>
                  <a:schemeClr val="tx1"/>
                </a:solidFill>
              </a:rPr>
              <a:t>to 3 by a dotted line and mark number 5 on </a:t>
            </a:r>
            <a:r>
              <a:rPr lang="en-US" sz="2000" dirty="0" smtClean="0">
                <a:solidFill>
                  <a:schemeClr val="tx1"/>
                </a:solidFill>
              </a:rPr>
              <a:t>it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sz="1900" dirty="0" smtClean="0">
                <a:solidFill>
                  <a:schemeClr val="tx1"/>
                </a:solidFill>
              </a:rPr>
              <a:t>Centre </a:t>
            </a:r>
            <a:r>
              <a:rPr lang="en-US" sz="1900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24</a:t>
            </a:r>
            <a:r>
              <a:rPr lang="en-US" sz="1900" dirty="0">
                <a:solidFill>
                  <a:schemeClr val="tx1"/>
                </a:solidFill>
              </a:rPr>
              <a:t> lies on </a:t>
            </a:r>
            <a:r>
              <a:rPr lang="en-US" sz="1900" dirty="0" smtClean="0">
                <a:solidFill>
                  <a:schemeClr val="tx1"/>
                </a:solidFill>
              </a:rPr>
              <a:t>the intersection </a:t>
            </a:r>
            <a:r>
              <a:rPr lang="en-US" sz="1900" dirty="0">
                <a:solidFill>
                  <a:schemeClr val="tx1"/>
                </a:solidFill>
              </a:rPr>
              <a:t>of I</a:t>
            </a:r>
            <a:r>
              <a:rPr lang="en-US" sz="2000" baseline="-25000" dirty="0">
                <a:solidFill>
                  <a:schemeClr val="tx1"/>
                </a:solidFill>
              </a:rPr>
              <a:t>23</a:t>
            </a:r>
            <a:r>
              <a:rPr lang="en-US" sz="1900" dirty="0">
                <a:solidFill>
                  <a:schemeClr val="tx1"/>
                </a:solidFill>
              </a:rPr>
              <a:t> I</a:t>
            </a:r>
            <a:r>
              <a:rPr lang="en-US" sz="2000" baseline="-25000" dirty="0">
                <a:solidFill>
                  <a:schemeClr val="tx1"/>
                </a:solidFill>
              </a:rPr>
              <a:t>34</a:t>
            </a:r>
            <a:r>
              <a:rPr lang="en-US" sz="1900" dirty="0">
                <a:solidFill>
                  <a:schemeClr val="tx1"/>
                </a:solidFill>
              </a:rPr>
              <a:t> and I</a:t>
            </a:r>
            <a:r>
              <a:rPr lang="en-US" sz="2000" baseline="-25000" dirty="0">
                <a:solidFill>
                  <a:schemeClr val="tx1"/>
                </a:solidFill>
              </a:rPr>
              <a:t>12</a:t>
            </a:r>
            <a:r>
              <a:rPr lang="en-US" sz="1900" dirty="0">
                <a:solidFill>
                  <a:schemeClr val="tx1"/>
                </a:solidFill>
              </a:rPr>
              <a:t> I</a:t>
            </a:r>
            <a:r>
              <a:rPr lang="en-US" sz="2000" baseline="-25000" dirty="0">
                <a:solidFill>
                  <a:schemeClr val="tx1"/>
                </a:solidFill>
              </a:rPr>
              <a:t>14</a:t>
            </a:r>
            <a:r>
              <a:rPr lang="en-US" sz="1900" dirty="0">
                <a:solidFill>
                  <a:schemeClr val="tx1"/>
                </a:solidFill>
              </a:rPr>
              <a:t>. Join 2 to 4 by a dotted line on the circle diagram and mark number </a:t>
            </a:r>
            <a:r>
              <a:rPr lang="en-US" sz="1900" dirty="0" smtClean="0">
                <a:solidFill>
                  <a:schemeClr val="tx1"/>
                </a:solidFill>
              </a:rPr>
              <a:t>6 on </a:t>
            </a:r>
            <a:r>
              <a:rPr lang="en-US" sz="1900" dirty="0">
                <a:solidFill>
                  <a:schemeClr val="tx1"/>
                </a:solidFill>
              </a:rPr>
              <a:t>it</a:t>
            </a:r>
            <a:r>
              <a:rPr lang="en-US" sz="19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n-US" sz="1900" dirty="0">
              <a:solidFill>
                <a:schemeClr val="tx1"/>
              </a:solidFill>
            </a:endParaRPr>
          </a:p>
          <a:p>
            <a:pPr algn="just"/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574461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429000"/>
            <a:ext cx="521358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n-US" sz="1900" dirty="0">
              <a:solidFill>
                <a:schemeClr val="tx1"/>
              </a:solidFill>
            </a:endParaRPr>
          </a:p>
          <a:p>
            <a:pPr algn="just"/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39" y="1219200"/>
            <a:ext cx="3573961" cy="5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sz="2000" i="1" dirty="0">
                <a:solidFill>
                  <a:schemeClr val="tx2"/>
                </a:solidFill>
              </a:rPr>
              <a:t>Relative Velocity </a:t>
            </a:r>
            <a:r>
              <a:rPr lang="en-US" sz="2000" i="1" dirty="0" smtClean="0">
                <a:solidFill>
                  <a:schemeClr val="tx2"/>
                </a:solidFill>
              </a:rPr>
              <a:t>Method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n-US" sz="2000" i="1" dirty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endParaRPr lang="en-US" sz="2000" i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endParaRPr lang="en-US" sz="2000" i="1" dirty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endParaRPr lang="en-US" sz="2000" i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endParaRPr lang="en-US" sz="2000" i="1" dirty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endParaRPr lang="en-US" sz="2000" i="1" dirty="0" smtClean="0">
              <a:solidFill>
                <a:schemeClr val="tx2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Then </a:t>
            </a:r>
            <a:r>
              <a:rPr lang="en-US" sz="2000" dirty="0" smtClean="0">
                <a:solidFill>
                  <a:schemeClr val="tx1"/>
                </a:solidFill>
              </a:rPr>
              <a:t>vector </a:t>
            </a:r>
            <a:r>
              <a:rPr lang="en-US" sz="2000" i="1" dirty="0" err="1" smtClean="0">
                <a:solidFill>
                  <a:schemeClr val="tx1"/>
                </a:solidFill>
              </a:rPr>
              <a:t>ba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represents the relative velocity of </a:t>
            </a:r>
            <a:r>
              <a:rPr lang="en-US" sz="2000" i="1" dirty="0">
                <a:solidFill>
                  <a:schemeClr val="tx1"/>
                </a:solidFill>
              </a:rPr>
              <a:t>A </a:t>
            </a:r>
            <a:r>
              <a:rPr lang="en-US" sz="2000" dirty="0" smtClean="0">
                <a:solidFill>
                  <a:schemeClr val="tx1"/>
                </a:solidFill>
              </a:rPr>
              <a:t>with respect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i="1" dirty="0">
                <a:solidFill>
                  <a:schemeClr val="tx1"/>
                </a:solidFill>
              </a:rPr>
              <a:t>B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endParaRPr lang="en-US" sz="2000" i="1" dirty="0">
              <a:solidFill>
                <a:schemeClr val="tx2"/>
              </a:solidFill>
            </a:endParaRPr>
          </a:p>
          <a:p>
            <a:pPr algn="just"/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en-US" sz="1900" dirty="0">
                <a:solidFill>
                  <a:schemeClr val="tx1"/>
                </a:solidFill>
              </a:rPr>
              <a:t>Similarly, the relative velocity of B with respect to A</a:t>
            </a:r>
            <a:r>
              <a:rPr lang="en-US" sz="19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676400"/>
            <a:ext cx="5476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05275"/>
            <a:ext cx="4324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572000"/>
            <a:ext cx="1362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286375"/>
            <a:ext cx="4343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chemeClr val="tx1"/>
                </a:solidFill>
              </a:rPr>
              <a:t>above, we conclude that the relative velocity of point A with respect to B (v</a:t>
            </a:r>
            <a:r>
              <a:rPr lang="en-US" sz="2000" baseline="-25000" dirty="0">
                <a:solidFill>
                  <a:schemeClr val="tx1"/>
                </a:solidFill>
              </a:rPr>
              <a:t>AB</a:t>
            </a:r>
            <a:r>
              <a:rPr lang="en-US" sz="2000" dirty="0">
                <a:solidFill>
                  <a:schemeClr val="tx1"/>
                </a:solidFill>
              </a:rPr>
              <a:t>) and </a:t>
            </a:r>
            <a:r>
              <a:rPr lang="en-US" sz="2000" dirty="0" smtClean="0">
                <a:solidFill>
                  <a:schemeClr val="tx1"/>
                </a:solidFill>
              </a:rPr>
              <a:t>the relative </a:t>
            </a:r>
            <a:r>
              <a:rPr lang="en-US" sz="2000" dirty="0">
                <a:solidFill>
                  <a:schemeClr val="tx1"/>
                </a:solidFill>
              </a:rPr>
              <a:t>velocity of point B with respect A (v</a:t>
            </a:r>
            <a:r>
              <a:rPr lang="en-US" sz="2000" baseline="-25000" dirty="0">
                <a:solidFill>
                  <a:schemeClr val="tx1"/>
                </a:solidFill>
              </a:rPr>
              <a:t>BA</a:t>
            </a:r>
            <a:r>
              <a:rPr lang="en-US" sz="2000" dirty="0">
                <a:solidFill>
                  <a:schemeClr val="tx1"/>
                </a:solidFill>
              </a:rPr>
              <a:t>) are equal in magnitude but opposite in direction, i.e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i="1" u="sng" dirty="0">
                <a:solidFill>
                  <a:schemeClr val="tx2"/>
                </a:solidFill>
              </a:rPr>
              <a:t>Motion of a </a:t>
            </a:r>
            <a:r>
              <a:rPr lang="en-US" sz="2000" i="1" u="sng" dirty="0" smtClean="0">
                <a:solidFill>
                  <a:schemeClr val="tx2"/>
                </a:solidFill>
              </a:rPr>
              <a:t>Link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velocity of any point on a link with respect </a:t>
            </a:r>
            <a:r>
              <a:rPr lang="en-US" sz="2000" dirty="0" smtClean="0">
                <a:solidFill>
                  <a:schemeClr val="tx1"/>
                </a:solidFill>
              </a:rPr>
              <a:t>to another </a:t>
            </a:r>
            <a:r>
              <a:rPr lang="en-US" sz="2000" dirty="0">
                <a:solidFill>
                  <a:schemeClr val="tx1"/>
                </a:solidFill>
              </a:rPr>
              <a:t>point on the same link is always perpendicular </a:t>
            </a:r>
            <a:r>
              <a:rPr lang="en-US" sz="2000" dirty="0" smtClean="0">
                <a:solidFill>
                  <a:schemeClr val="tx1"/>
                </a:solidFill>
              </a:rPr>
              <a:t>to the </a:t>
            </a:r>
            <a:r>
              <a:rPr lang="en-US" sz="2000" dirty="0">
                <a:solidFill>
                  <a:schemeClr val="tx1"/>
                </a:solidFill>
              </a:rPr>
              <a:t>line joining these </a:t>
            </a:r>
            <a:r>
              <a:rPr lang="en-US" sz="2000" dirty="0" smtClean="0">
                <a:solidFill>
                  <a:schemeClr val="tx1"/>
                </a:solidFill>
              </a:rPr>
              <a:t>points.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relative velocity of B with respect to A (i.e. vBA) is represented by the vector ab and </a:t>
            </a:r>
            <a:r>
              <a:rPr lang="en-US" sz="2000" dirty="0" smtClean="0">
                <a:solidFill>
                  <a:schemeClr val="tx1"/>
                </a:solidFill>
              </a:rPr>
              <a:t>is perpendicular </a:t>
            </a:r>
            <a:r>
              <a:rPr lang="en-US" sz="2000" dirty="0">
                <a:solidFill>
                  <a:schemeClr val="tx1"/>
                </a:solidFill>
              </a:rPr>
              <a:t>to the line AB as shown in Fig.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65" y="2133600"/>
            <a:ext cx="39534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627468"/>
            <a:ext cx="6076950" cy="18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93700" lvl="3" algn="just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A1 B1. Such a motion of link AB to </a:t>
            </a:r>
            <a:r>
              <a:rPr lang="en-US" dirty="0" smtClean="0">
                <a:solidFill>
                  <a:schemeClr val="tx1"/>
                </a:solidFill>
              </a:rPr>
              <a:t>A1 B1 </a:t>
            </a:r>
            <a:r>
              <a:rPr lang="en-US" dirty="0">
                <a:solidFill>
                  <a:schemeClr val="tx1"/>
                </a:solidFill>
              </a:rPr>
              <a:t>is an example of combined </a:t>
            </a:r>
            <a:r>
              <a:rPr lang="en-US" dirty="0" smtClean="0">
                <a:solidFill>
                  <a:schemeClr val="tx1"/>
                </a:solidFill>
              </a:rPr>
              <a:t>motion of </a:t>
            </a:r>
            <a:r>
              <a:rPr lang="en-US" dirty="0">
                <a:solidFill>
                  <a:schemeClr val="tx1"/>
                </a:solidFill>
              </a:rPr>
              <a:t>rotation and translation, it </a:t>
            </a:r>
            <a:r>
              <a:rPr lang="en-US" dirty="0" smtClean="0">
                <a:solidFill>
                  <a:schemeClr val="tx1"/>
                </a:solidFill>
              </a:rPr>
              <a:t>being immaterial </a:t>
            </a:r>
            <a:r>
              <a:rPr lang="en-US" dirty="0">
                <a:solidFill>
                  <a:schemeClr val="tx1"/>
                </a:solidFill>
              </a:rPr>
              <a:t>whether the motion </a:t>
            </a:r>
            <a:r>
              <a:rPr lang="en-US" dirty="0" smtClean="0">
                <a:solidFill>
                  <a:schemeClr val="tx1"/>
                </a:solidFill>
              </a:rPr>
              <a:t>of rotation </a:t>
            </a:r>
            <a:r>
              <a:rPr lang="en-US" dirty="0">
                <a:solidFill>
                  <a:schemeClr val="tx1"/>
                </a:solidFill>
              </a:rPr>
              <a:t>takes first, or the motion </a:t>
            </a:r>
            <a:r>
              <a:rPr lang="en-US" dirty="0" smtClean="0">
                <a:solidFill>
                  <a:schemeClr val="tx1"/>
                </a:solidFill>
              </a:rPr>
              <a:t>of translation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7366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combined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motion of the link AB may be assumed to be a motion of pure rotation about some </a:t>
            </a:r>
            <a:r>
              <a:rPr lang="en-US" dirty="0" smtClean="0">
                <a:solidFill>
                  <a:schemeClr val="tx1"/>
                </a:solidFill>
              </a:rPr>
              <a:t>center </a:t>
            </a:r>
            <a:r>
              <a:rPr lang="en-US" dirty="0">
                <a:solidFill>
                  <a:schemeClr val="tx1"/>
                </a:solidFill>
              </a:rPr>
              <a:t>I, known as the instantaneous </a:t>
            </a:r>
            <a:r>
              <a:rPr lang="en-US" dirty="0" smtClean="0">
                <a:solidFill>
                  <a:schemeClr val="tx1"/>
                </a:solidFill>
              </a:rPr>
              <a:t>center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rotation.</a:t>
            </a:r>
          </a:p>
          <a:p>
            <a:pPr marL="7366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instantaneous </a:t>
            </a:r>
            <a:r>
              <a:rPr lang="en-US" dirty="0" smtClean="0">
                <a:solidFill>
                  <a:schemeClr val="tx1"/>
                </a:solidFill>
              </a:rPr>
              <a:t>center </a:t>
            </a:r>
            <a:r>
              <a:rPr lang="en-US" dirty="0">
                <a:solidFill>
                  <a:schemeClr val="tx1"/>
                </a:solidFill>
              </a:rPr>
              <a:t>of a moving </a:t>
            </a:r>
            <a:r>
              <a:rPr lang="en-US" dirty="0" smtClean="0">
                <a:solidFill>
                  <a:schemeClr val="tx1"/>
                </a:solidFill>
              </a:rPr>
              <a:t>goes </a:t>
            </a:r>
            <a:r>
              <a:rPr lang="en-US" dirty="0">
                <a:solidFill>
                  <a:schemeClr val="tx1"/>
                </a:solidFill>
              </a:rPr>
              <a:t>on changing from one instant to another. </a:t>
            </a:r>
            <a:endParaRPr lang="en-US" dirty="0" smtClean="0">
              <a:solidFill>
                <a:schemeClr val="tx1"/>
              </a:solidFill>
            </a:endParaRPr>
          </a:p>
          <a:p>
            <a:pPr marL="7366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locus </a:t>
            </a:r>
            <a:r>
              <a:rPr lang="en-US" dirty="0">
                <a:solidFill>
                  <a:schemeClr val="tx1"/>
                </a:solidFill>
              </a:rPr>
              <a:t>of all </a:t>
            </a:r>
            <a:r>
              <a:rPr lang="en-US" dirty="0" smtClean="0">
                <a:solidFill>
                  <a:schemeClr val="tx1"/>
                </a:solidFill>
              </a:rPr>
              <a:t>instantaneous centers </a:t>
            </a:r>
            <a:r>
              <a:rPr lang="en-US" dirty="0">
                <a:solidFill>
                  <a:schemeClr val="tx1"/>
                </a:solidFill>
              </a:rPr>
              <a:t>is known as centrode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733800"/>
            <a:ext cx="1609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Consider two points A and B on a link as shown in </a:t>
            </a:r>
            <a:r>
              <a:rPr lang="en-US" sz="2000" dirty="0" smtClean="0">
                <a:solidFill>
                  <a:schemeClr val="tx1"/>
                </a:solidFill>
              </a:rPr>
              <a:t>Fig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(a</a:t>
            </a:r>
            <a:r>
              <a:rPr lang="en-US" sz="2000" dirty="0">
                <a:solidFill>
                  <a:schemeClr val="tx1"/>
                </a:solidFill>
              </a:rPr>
              <a:t>).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absolute velocity of </a:t>
            </a:r>
            <a:r>
              <a:rPr lang="en-US" sz="2000" dirty="0" smtClean="0">
                <a:solidFill>
                  <a:schemeClr val="tx1"/>
                </a:solidFill>
              </a:rPr>
              <a:t>point v</a:t>
            </a:r>
            <a:r>
              <a:rPr lang="en-US" sz="2000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known in magnitude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absolute </a:t>
            </a:r>
            <a:r>
              <a:rPr lang="en-US" sz="2000" dirty="0">
                <a:solidFill>
                  <a:schemeClr val="tx1"/>
                </a:solidFill>
              </a:rPr>
              <a:t>velocity of </a:t>
            </a:r>
            <a:r>
              <a:rPr lang="en-US" sz="2000" dirty="0" smtClean="0">
                <a:solidFill>
                  <a:schemeClr val="tx1"/>
                </a:solidFill>
              </a:rPr>
              <a:t>v</a:t>
            </a:r>
            <a:r>
              <a:rPr lang="en-US" sz="2000" baseline="-25000" dirty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 is known </a:t>
            </a:r>
            <a:r>
              <a:rPr lang="en-US" sz="2000" dirty="0">
                <a:solidFill>
                  <a:schemeClr val="tx1"/>
                </a:solidFill>
              </a:rPr>
              <a:t>in direction only.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velocity of B may be determined by drawing the velocity </a:t>
            </a:r>
            <a:r>
              <a:rPr lang="en-US" sz="2000" dirty="0" smtClean="0">
                <a:solidFill>
                  <a:schemeClr val="tx1"/>
                </a:solidFill>
              </a:rPr>
              <a:t>diagram Fig. </a:t>
            </a:r>
            <a:r>
              <a:rPr lang="en-US" sz="2000" dirty="0">
                <a:solidFill>
                  <a:schemeClr val="tx1"/>
                </a:solidFill>
              </a:rPr>
              <a:t>(b).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velocity diagram is drawn as follows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165349" cy="25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Take some convenient point </a:t>
            </a:r>
            <a:r>
              <a:rPr lang="en-US" sz="2000" i="1" dirty="0">
                <a:solidFill>
                  <a:schemeClr val="tx1"/>
                </a:solidFill>
              </a:rPr>
              <a:t>o</a:t>
            </a:r>
            <a:r>
              <a:rPr lang="en-US" sz="2000" dirty="0">
                <a:solidFill>
                  <a:schemeClr val="tx1"/>
                </a:solidFill>
              </a:rPr>
              <a:t>, known as the </a:t>
            </a:r>
            <a:r>
              <a:rPr lang="en-US" sz="2000" dirty="0" smtClean="0">
                <a:solidFill>
                  <a:schemeClr val="tx1"/>
                </a:solidFill>
              </a:rPr>
              <a:t>pole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Through o, draw oa parallel and equal to v</a:t>
            </a:r>
            <a:r>
              <a:rPr lang="en-US" sz="2000" baseline="-25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, to some suitable </a:t>
            </a:r>
            <a:r>
              <a:rPr lang="en-US" sz="2000" dirty="0" smtClean="0">
                <a:solidFill>
                  <a:schemeClr val="tx1"/>
                </a:solidFill>
              </a:rPr>
              <a:t>scale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Through a, draw a line perpendicular to </a:t>
            </a:r>
            <a:r>
              <a:rPr lang="en-US" sz="2000" i="1" dirty="0" smtClean="0">
                <a:solidFill>
                  <a:schemeClr val="tx1"/>
                </a:solidFill>
              </a:rPr>
              <a:t>AB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chemeClr val="tx1"/>
                </a:solidFill>
              </a:rPr>
              <a:t>Fig</a:t>
            </a:r>
            <a:r>
              <a:rPr lang="en-US" sz="2000" dirty="0" smtClean="0">
                <a:solidFill>
                  <a:schemeClr val="tx1"/>
                </a:solidFill>
              </a:rPr>
              <a:t>.(</a:t>
            </a:r>
            <a:r>
              <a:rPr lang="en-US" sz="2000" dirty="0">
                <a:solidFill>
                  <a:schemeClr val="tx1"/>
                </a:solidFill>
              </a:rPr>
              <a:t>a). This line will represent </a:t>
            </a:r>
            <a:r>
              <a:rPr lang="en-US" sz="2000" dirty="0" smtClean="0">
                <a:solidFill>
                  <a:schemeClr val="tx1"/>
                </a:solidFill>
              </a:rPr>
              <a:t>the velocity </a:t>
            </a:r>
            <a:r>
              <a:rPr lang="en-US" sz="2000" dirty="0">
                <a:solidFill>
                  <a:schemeClr val="tx1"/>
                </a:solidFill>
              </a:rPr>
              <a:t>of B with respect to A, i.e. </a:t>
            </a:r>
            <a:r>
              <a:rPr lang="en-US" sz="2000" dirty="0" smtClean="0">
                <a:solidFill>
                  <a:schemeClr val="tx1"/>
                </a:solidFill>
              </a:rPr>
              <a:t>v</a:t>
            </a:r>
            <a:r>
              <a:rPr lang="en-US" sz="2000" baseline="-25000" dirty="0" smtClean="0">
                <a:solidFill>
                  <a:schemeClr val="tx1"/>
                </a:solidFill>
              </a:rPr>
              <a:t>BA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aseline="-25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Through o, draw a line parallel to v</a:t>
            </a:r>
            <a:r>
              <a:rPr lang="en-US" sz="2000" baseline="-25000" dirty="0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 intersecting the line of v</a:t>
            </a:r>
            <a:r>
              <a:rPr lang="en-US" sz="2000" baseline="-25000" dirty="0">
                <a:solidFill>
                  <a:schemeClr val="tx1"/>
                </a:solidFill>
              </a:rPr>
              <a:t>BA</a:t>
            </a:r>
            <a:r>
              <a:rPr lang="en-US" sz="2000" dirty="0">
                <a:solidFill>
                  <a:schemeClr val="tx1"/>
                </a:solidFill>
              </a:rPr>
              <a:t> at 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Measure </a:t>
            </a:r>
            <a:r>
              <a:rPr lang="en-US" sz="2000" dirty="0" err="1">
                <a:solidFill>
                  <a:schemeClr val="tx1"/>
                </a:solidFill>
              </a:rPr>
              <a:t>ob</a:t>
            </a:r>
            <a:r>
              <a:rPr lang="en-US" sz="2000" dirty="0">
                <a:solidFill>
                  <a:schemeClr val="tx1"/>
                </a:solidFill>
              </a:rPr>
              <a:t>, which gives the required velocity of point B ( v</a:t>
            </a:r>
            <a:r>
              <a:rPr lang="en-US" sz="2000" baseline="-25000" dirty="0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), to the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2743200"/>
            <a:ext cx="5233988" cy="214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The absolute velocity of any point C on AB may be determined by dividing vector ab at c in the </a:t>
            </a:r>
            <a:r>
              <a:rPr lang="en-US" sz="2000" dirty="0" smtClean="0">
                <a:solidFill>
                  <a:schemeClr val="tx1"/>
                </a:solidFill>
              </a:rPr>
              <a:t>same ratio </a:t>
            </a:r>
            <a:r>
              <a:rPr lang="en-US" sz="2000" dirty="0">
                <a:solidFill>
                  <a:schemeClr val="tx1"/>
                </a:solidFill>
              </a:rPr>
              <a:t>as C divides AB in Fig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+mj-lt"/>
              <a:buAutoNum type="arabicPeriod" startAt="6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 startAt="6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 startAt="6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 startAt="6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tx1"/>
                </a:solidFill>
              </a:rPr>
              <a:t>The vector </a:t>
            </a:r>
            <a:r>
              <a:rPr lang="en-US" sz="2000" dirty="0" err="1">
                <a:solidFill>
                  <a:schemeClr val="tx1"/>
                </a:solidFill>
              </a:rPr>
              <a:t>oc</a:t>
            </a:r>
            <a:r>
              <a:rPr lang="en-US" sz="2000" dirty="0">
                <a:solidFill>
                  <a:schemeClr val="tx1"/>
                </a:solidFill>
              </a:rPr>
              <a:t> represents the absolute </a:t>
            </a:r>
            <a:r>
              <a:rPr lang="en-US" sz="2000" dirty="0" smtClean="0">
                <a:solidFill>
                  <a:schemeClr val="tx1"/>
                </a:solidFill>
              </a:rPr>
              <a:t>velocity of </a:t>
            </a:r>
            <a:r>
              <a:rPr lang="en-US" sz="2000" dirty="0">
                <a:solidFill>
                  <a:schemeClr val="tx1"/>
                </a:solidFill>
              </a:rPr>
              <a:t>point C (v</a:t>
            </a:r>
            <a:r>
              <a:rPr lang="en-US" sz="2000" baseline="-25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) and the </a:t>
            </a:r>
            <a:r>
              <a:rPr lang="en-US" sz="2000" dirty="0" smtClean="0">
                <a:solidFill>
                  <a:schemeClr val="tx1"/>
                </a:solidFill>
              </a:rPr>
              <a:t>vector </a:t>
            </a:r>
            <a:r>
              <a:rPr lang="en-US" sz="2000" dirty="0">
                <a:solidFill>
                  <a:schemeClr val="tx1"/>
                </a:solidFill>
              </a:rPr>
              <a:t>ac represents the velocity of </a:t>
            </a:r>
            <a:r>
              <a:rPr lang="en-US" sz="2000" dirty="0" smtClean="0">
                <a:solidFill>
                  <a:schemeClr val="tx1"/>
                </a:solidFill>
              </a:rPr>
              <a:t>C with </a:t>
            </a:r>
            <a:r>
              <a:rPr lang="en-US" sz="2000" dirty="0">
                <a:solidFill>
                  <a:schemeClr val="tx1"/>
                </a:solidFill>
              </a:rPr>
              <a:t>respect to A i.e. v</a:t>
            </a:r>
            <a:r>
              <a:rPr lang="en-US" sz="2000" baseline="-25000" dirty="0">
                <a:solidFill>
                  <a:schemeClr val="tx1"/>
                </a:solidFill>
              </a:rPr>
              <a:t>CA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The absolute velocity of any other point D </a:t>
            </a:r>
            <a:r>
              <a:rPr lang="en-US" sz="2000" dirty="0" smtClean="0">
                <a:solidFill>
                  <a:schemeClr val="tx1"/>
                </a:solidFill>
              </a:rPr>
              <a:t>outside AB </a:t>
            </a:r>
            <a:r>
              <a:rPr lang="en-US" sz="2000" dirty="0">
                <a:solidFill>
                  <a:schemeClr val="tx1"/>
                </a:solidFill>
              </a:rPr>
              <a:t>may also </a:t>
            </a:r>
            <a:r>
              <a:rPr lang="en-US" sz="2000" dirty="0" smtClean="0">
                <a:solidFill>
                  <a:schemeClr val="tx1"/>
                </a:solidFill>
              </a:rPr>
              <a:t>be obtained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dirty="0" smtClean="0">
                <a:solidFill>
                  <a:schemeClr val="tx1"/>
                </a:solidFill>
              </a:rPr>
              <a:t>completing the </a:t>
            </a:r>
            <a:r>
              <a:rPr lang="en-US" sz="2000" dirty="0">
                <a:solidFill>
                  <a:schemeClr val="tx1"/>
                </a:solidFill>
              </a:rPr>
              <a:t>velocity triangle </a:t>
            </a:r>
            <a:r>
              <a:rPr lang="en-US" sz="2000" i="1" dirty="0" err="1">
                <a:solidFill>
                  <a:schemeClr val="tx1"/>
                </a:solidFill>
              </a:rPr>
              <a:t>abd</a:t>
            </a:r>
            <a:r>
              <a:rPr lang="en-US" sz="2000" dirty="0">
                <a:solidFill>
                  <a:schemeClr val="tx1"/>
                </a:solidFill>
              </a:rPr>
              <a:t> and similar to triangle </a:t>
            </a:r>
            <a:r>
              <a:rPr lang="en-US" sz="2000" i="1" dirty="0" smtClean="0">
                <a:solidFill>
                  <a:schemeClr val="tx1"/>
                </a:solidFill>
              </a:rPr>
              <a:t>ABD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en-US" sz="2000" i="1" dirty="0">
                <a:solidFill>
                  <a:schemeClr val="tx1"/>
                </a:solidFill>
              </a:rPr>
              <a:t>The angular velocity of the link AB may be </a:t>
            </a:r>
            <a:r>
              <a:rPr lang="en-US" sz="2000" i="1" dirty="0" smtClean="0">
                <a:solidFill>
                  <a:schemeClr val="tx1"/>
                </a:solidFill>
              </a:rPr>
              <a:t>found by </a:t>
            </a:r>
            <a:r>
              <a:rPr lang="en-US" sz="2000" i="1" dirty="0">
                <a:solidFill>
                  <a:schemeClr val="tx1"/>
                </a:solidFill>
              </a:rPr>
              <a:t>dividing the relative velocity of B with respect to A </a:t>
            </a:r>
            <a:r>
              <a:rPr lang="en-US" sz="2000" i="1" dirty="0" smtClean="0">
                <a:solidFill>
                  <a:schemeClr val="tx1"/>
                </a:solidFill>
              </a:rPr>
              <a:t>(v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BA</a:t>
            </a:r>
            <a:r>
              <a:rPr lang="en-US" sz="2000" i="1" dirty="0">
                <a:solidFill>
                  <a:schemeClr val="tx1"/>
                </a:solidFill>
              </a:rPr>
              <a:t>) to the length of the link </a:t>
            </a:r>
            <a:r>
              <a:rPr lang="en-US" sz="2000" i="1" dirty="0" smtClean="0">
                <a:solidFill>
                  <a:schemeClr val="tx1"/>
                </a:solidFill>
              </a:rPr>
              <a:t>AB: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875"/>
          <a:stretch/>
        </p:blipFill>
        <p:spPr bwMode="auto">
          <a:xfrm>
            <a:off x="4343400" y="1828800"/>
            <a:ext cx="3642360" cy="158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198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83" y="3435091"/>
            <a:ext cx="2463617" cy="18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752600"/>
            <a:ext cx="24636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633762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sz="2200" i="1" dirty="0">
                <a:solidFill>
                  <a:schemeClr val="tx2"/>
                </a:solidFill>
              </a:rPr>
              <a:t>Velocities in Slider </a:t>
            </a:r>
            <a:r>
              <a:rPr lang="en-US" sz="2200" i="1" dirty="0" smtClean="0">
                <a:solidFill>
                  <a:schemeClr val="tx2"/>
                </a:solidFill>
              </a:rPr>
              <a:t>Crank Mechanism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A slider crank mechanism is shown in </a:t>
            </a:r>
            <a:r>
              <a:rPr lang="en-US" sz="2000" dirty="0" err="1" smtClean="0">
                <a:solidFill>
                  <a:schemeClr val="tx1"/>
                </a:solidFill>
              </a:rPr>
              <a:t>Fig.a</a:t>
            </a:r>
            <a:r>
              <a:rPr lang="en-US" sz="2000" dirty="0" smtClean="0">
                <a:solidFill>
                  <a:schemeClr val="tx1"/>
                </a:solidFill>
              </a:rPr>
              <a:t>, slider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is attached to the </a:t>
            </a:r>
            <a:r>
              <a:rPr lang="en-US" sz="2000" dirty="0" smtClean="0">
                <a:solidFill>
                  <a:schemeClr val="tx1"/>
                </a:solidFill>
              </a:rPr>
              <a:t>connecting rod </a:t>
            </a:r>
            <a:r>
              <a:rPr lang="en-US" sz="2000" i="1" dirty="0">
                <a:solidFill>
                  <a:schemeClr val="tx1"/>
                </a:solidFill>
              </a:rPr>
              <a:t>AB</a:t>
            </a:r>
            <a:r>
              <a:rPr lang="en-US" sz="2000" dirty="0">
                <a:solidFill>
                  <a:schemeClr val="tx1"/>
                </a:solidFill>
              </a:rPr>
              <a:t>. Let the radius of crank </a:t>
            </a:r>
            <a:r>
              <a:rPr lang="en-US" sz="2000" i="1" dirty="0">
                <a:solidFill>
                  <a:schemeClr val="tx1"/>
                </a:solidFill>
              </a:rPr>
              <a:t>OB</a:t>
            </a:r>
            <a:r>
              <a:rPr lang="en-US" sz="2000" dirty="0">
                <a:solidFill>
                  <a:schemeClr val="tx1"/>
                </a:solidFill>
              </a:rPr>
              <a:t> be </a:t>
            </a:r>
            <a:r>
              <a:rPr lang="en-US" sz="2000" i="1" dirty="0">
                <a:solidFill>
                  <a:schemeClr val="tx1"/>
                </a:solidFill>
              </a:rPr>
              <a:t>r</a:t>
            </a:r>
            <a:r>
              <a:rPr lang="en-US" sz="2000" dirty="0">
                <a:solidFill>
                  <a:schemeClr val="tx1"/>
                </a:solidFill>
              </a:rPr>
              <a:t> and let it rotates in a clockwise direction, about the point </a:t>
            </a:r>
            <a:r>
              <a:rPr lang="en-US" sz="2000" i="1" dirty="0" smtClean="0">
                <a:solidFill>
                  <a:schemeClr val="tx1"/>
                </a:solidFill>
              </a:rPr>
              <a:t>O </a:t>
            </a:r>
            <a:r>
              <a:rPr lang="en-US" sz="2000" dirty="0" smtClean="0">
                <a:solidFill>
                  <a:schemeClr val="tx1"/>
                </a:solidFill>
              </a:rPr>
              <a:t>with </a:t>
            </a:r>
            <a:r>
              <a:rPr lang="en-US" sz="2000" dirty="0">
                <a:solidFill>
                  <a:schemeClr val="tx1"/>
                </a:solidFill>
              </a:rPr>
              <a:t>uniform angular velocity </a:t>
            </a:r>
            <a:r>
              <a:rPr lang="en-US" sz="2000" i="1" dirty="0">
                <a:solidFill>
                  <a:schemeClr val="tx1"/>
                </a:solidFill>
              </a:rPr>
              <a:t>ω rad/s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Therefore v</a:t>
            </a:r>
            <a:r>
              <a:rPr lang="en-US" sz="2000" baseline="-25000" dirty="0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known in magnitude </a:t>
            </a:r>
            <a:r>
              <a:rPr lang="en-US" sz="2000" dirty="0" smtClean="0">
                <a:solidFill>
                  <a:schemeClr val="tx1"/>
                </a:solidFill>
              </a:rPr>
              <a:t>and direction</a:t>
            </a:r>
            <a:r>
              <a:rPr lang="en-US" sz="2000" dirty="0">
                <a:solidFill>
                  <a:schemeClr val="tx1"/>
                </a:solidFill>
              </a:rPr>
              <a:t>. The slider reciprocates along the line of stroke </a:t>
            </a:r>
            <a:r>
              <a:rPr lang="en-US" sz="2000" i="1" dirty="0">
                <a:solidFill>
                  <a:schemeClr val="tx1"/>
                </a:solidFill>
              </a:rPr>
              <a:t>AO</a:t>
            </a:r>
            <a:r>
              <a:rPr lang="en-US" sz="2000" dirty="0" smtClean="0">
                <a:solidFill>
                  <a:schemeClr val="tx1"/>
                </a:solidFill>
              </a:rPr>
              <a:t>. The </a:t>
            </a:r>
            <a:r>
              <a:rPr lang="en-US" sz="2000" dirty="0">
                <a:solidFill>
                  <a:schemeClr val="tx1"/>
                </a:solidFill>
              </a:rPr>
              <a:t>velocity of the slider </a:t>
            </a:r>
            <a:r>
              <a:rPr lang="en-US" sz="2000" i="1" dirty="0" smtClean="0">
                <a:solidFill>
                  <a:schemeClr val="tx1"/>
                </a:solidFill>
              </a:rPr>
              <a:t>v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may be determined by relative velocity method </a:t>
            </a:r>
            <a:r>
              <a:rPr lang="en-US" sz="2000" dirty="0" smtClean="0">
                <a:solidFill>
                  <a:schemeClr val="tx1"/>
                </a:solidFill>
              </a:rPr>
              <a:t>as:</a:t>
            </a:r>
          </a:p>
          <a:p>
            <a:pPr marL="509588" lvl="1" indent="-339725" algn="just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From any point </a:t>
            </a:r>
            <a:r>
              <a:rPr lang="en-US" sz="1600" i="1" dirty="0">
                <a:solidFill>
                  <a:schemeClr val="tx1"/>
                </a:solidFill>
              </a:rPr>
              <a:t>o</a:t>
            </a:r>
            <a:r>
              <a:rPr lang="en-US" sz="1600" dirty="0">
                <a:solidFill>
                  <a:schemeClr val="tx1"/>
                </a:solidFill>
              </a:rPr>
              <a:t>, draw </a:t>
            </a:r>
            <a:r>
              <a:rPr lang="en-US" sz="1600" i="1" dirty="0" err="1" smtClean="0">
                <a:solidFill>
                  <a:schemeClr val="tx1"/>
                </a:solidFill>
              </a:rPr>
              <a:t>ob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parallel to the direction of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i="1" baseline="-25000" dirty="0">
                <a:solidFill>
                  <a:schemeClr val="tx1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 (or perpendicular to </a:t>
            </a:r>
            <a:r>
              <a:rPr lang="en-US" sz="1600" i="1" dirty="0">
                <a:solidFill>
                  <a:schemeClr val="tx1"/>
                </a:solidFill>
              </a:rPr>
              <a:t>OB</a:t>
            </a:r>
            <a:r>
              <a:rPr lang="en-US" sz="1600" dirty="0" smtClean="0">
                <a:solidFill>
                  <a:schemeClr val="tx1"/>
                </a:solidFill>
              </a:rPr>
              <a:t>) such </a:t>
            </a:r>
            <a:r>
              <a:rPr lang="en-US" sz="1600" dirty="0">
                <a:solidFill>
                  <a:schemeClr val="tx1"/>
                </a:solidFill>
              </a:rPr>
              <a:t>that </a:t>
            </a:r>
            <a:r>
              <a:rPr lang="en-US" sz="1600" i="1" dirty="0" err="1">
                <a:solidFill>
                  <a:schemeClr val="tx1"/>
                </a:solidFill>
              </a:rPr>
              <a:t>ob</a:t>
            </a:r>
            <a:r>
              <a:rPr lang="en-US" sz="1600" dirty="0">
                <a:solidFill>
                  <a:schemeClr val="tx1"/>
                </a:solidFill>
              </a:rPr>
              <a:t> = </a:t>
            </a:r>
            <a:r>
              <a:rPr lang="en-US" sz="1600" i="1" dirty="0">
                <a:solidFill>
                  <a:schemeClr val="tx1"/>
                </a:solidFill>
              </a:rPr>
              <a:t>vB</a:t>
            </a:r>
            <a:r>
              <a:rPr lang="en-US" sz="1600" dirty="0">
                <a:solidFill>
                  <a:schemeClr val="tx1"/>
                </a:solidFill>
              </a:rPr>
              <a:t> = </a:t>
            </a:r>
            <a:r>
              <a:rPr lang="en-US" sz="1600" i="1" dirty="0" err="1">
                <a:solidFill>
                  <a:schemeClr val="tx1"/>
                </a:solidFill>
              </a:rPr>
              <a:t>ω.r</a:t>
            </a:r>
            <a:r>
              <a:rPr lang="en-US" sz="1600" dirty="0">
                <a:solidFill>
                  <a:schemeClr val="tx1"/>
                </a:solidFill>
              </a:rPr>
              <a:t>, to some suitable scale, as shown in </a:t>
            </a:r>
            <a:r>
              <a:rPr lang="en-US" sz="1600" dirty="0" err="1" smtClean="0">
                <a:solidFill>
                  <a:schemeClr val="tx1"/>
                </a:solidFill>
              </a:rPr>
              <a:t>Fig.b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09588" lvl="1" indent="-339725" algn="just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Since </a:t>
            </a:r>
            <a:r>
              <a:rPr lang="en-US" sz="1600" i="1" dirty="0">
                <a:solidFill>
                  <a:schemeClr val="tx1"/>
                </a:solidFill>
              </a:rPr>
              <a:t>AB</a:t>
            </a:r>
            <a:r>
              <a:rPr lang="en-US" sz="1600" dirty="0">
                <a:solidFill>
                  <a:schemeClr val="tx1"/>
                </a:solidFill>
              </a:rPr>
              <a:t> is a rigid link, therefore the velocity of </a:t>
            </a:r>
            <a:r>
              <a:rPr lang="en-US" sz="1600" i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relative to </a:t>
            </a:r>
            <a:r>
              <a:rPr lang="en-US" sz="1600" i="1" dirty="0">
                <a:solidFill>
                  <a:schemeClr val="tx1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 is perpendicular to </a:t>
            </a:r>
            <a:r>
              <a:rPr lang="en-US" sz="1600" i="1" dirty="0">
                <a:solidFill>
                  <a:schemeClr val="tx1"/>
                </a:solidFill>
              </a:rPr>
              <a:t>AB</a:t>
            </a:r>
            <a:r>
              <a:rPr lang="en-US" sz="1600" dirty="0" smtClean="0">
                <a:solidFill>
                  <a:schemeClr val="tx1"/>
                </a:solidFill>
              </a:rPr>
              <a:t>. Now </a:t>
            </a:r>
            <a:r>
              <a:rPr lang="en-US" sz="1600" dirty="0">
                <a:solidFill>
                  <a:schemeClr val="tx1"/>
                </a:solidFill>
              </a:rPr>
              <a:t>draw vector </a:t>
            </a:r>
            <a:r>
              <a:rPr lang="en-US" sz="1600" i="1" dirty="0" err="1">
                <a:solidFill>
                  <a:schemeClr val="tx1"/>
                </a:solidFill>
              </a:rPr>
              <a:t>ba</a:t>
            </a:r>
            <a:r>
              <a:rPr lang="en-US" sz="1600" dirty="0">
                <a:solidFill>
                  <a:schemeClr val="tx1"/>
                </a:solidFill>
              </a:rPr>
              <a:t> perpendicular to </a:t>
            </a:r>
            <a:r>
              <a:rPr lang="en-US" sz="1600" i="1" dirty="0">
                <a:solidFill>
                  <a:schemeClr val="tx1"/>
                </a:solidFill>
              </a:rPr>
              <a:t>AB</a:t>
            </a:r>
            <a:r>
              <a:rPr lang="en-US" sz="1600" dirty="0">
                <a:solidFill>
                  <a:schemeClr val="tx1"/>
                </a:solidFill>
              </a:rPr>
              <a:t> to represent the velocity of </a:t>
            </a:r>
            <a:r>
              <a:rPr lang="en-US" sz="1600" i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with respect to </a:t>
            </a:r>
            <a:r>
              <a:rPr lang="en-US" sz="1600" i="1" dirty="0">
                <a:solidFill>
                  <a:schemeClr val="tx1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 i.e.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i="1" baseline="-25000" dirty="0">
                <a:solidFill>
                  <a:schemeClr val="tx1"/>
                </a:solidFill>
              </a:rPr>
              <a:t>AB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509588" lvl="1" indent="-339725" algn="just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From point </a:t>
            </a:r>
            <a:r>
              <a:rPr lang="en-US" sz="1600" i="1" dirty="0">
                <a:solidFill>
                  <a:schemeClr val="tx1"/>
                </a:solidFill>
              </a:rPr>
              <a:t>o</a:t>
            </a:r>
            <a:r>
              <a:rPr lang="en-US" sz="1600" dirty="0">
                <a:solidFill>
                  <a:schemeClr val="tx1"/>
                </a:solidFill>
              </a:rPr>
              <a:t>, draw vector </a:t>
            </a:r>
            <a:r>
              <a:rPr lang="en-US" sz="1600" i="1" dirty="0">
                <a:solidFill>
                  <a:schemeClr val="tx1"/>
                </a:solidFill>
              </a:rPr>
              <a:t>oa</a:t>
            </a:r>
            <a:r>
              <a:rPr lang="en-US" sz="1600" dirty="0">
                <a:solidFill>
                  <a:schemeClr val="tx1"/>
                </a:solidFill>
              </a:rPr>
              <a:t> parallel to the </a:t>
            </a:r>
            <a:r>
              <a:rPr lang="en-US" sz="1600" dirty="0" smtClean="0">
                <a:solidFill>
                  <a:schemeClr val="tx1"/>
                </a:solidFill>
              </a:rPr>
              <a:t>motion </a:t>
            </a:r>
            <a:r>
              <a:rPr lang="en-US" sz="1600" dirty="0">
                <a:solidFill>
                  <a:schemeClr val="tx1"/>
                </a:solidFill>
              </a:rPr>
              <a:t>of the slider </a:t>
            </a:r>
            <a:r>
              <a:rPr lang="en-US" sz="1600" i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(along </a:t>
            </a:r>
            <a:r>
              <a:rPr lang="en-US" sz="1600" i="1" dirty="0" smtClean="0">
                <a:solidFill>
                  <a:schemeClr val="tx1"/>
                </a:solidFill>
              </a:rPr>
              <a:t>AO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only). The vectors </a:t>
            </a:r>
            <a:r>
              <a:rPr lang="en-US" sz="1600" i="1" dirty="0" err="1">
                <a:solidFill>
                  <a:schemeClr val="tx1"/>
                </a:solidFill>
              </a:rPr>
              <a:t>ba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i="1" dirty="0">
                <a:solidFill>
                  <a:schemeClr val="tx1"/>
                </a:solidFill>
              </a:rPr>
              <a:t>oa</a:t>
            </a:r>
            <a:r>
              <a:rPr lang="en-US" sz="1600" dirty="0">
                <a:solidFill>
                  <a:schemeClr val="tx1"/>
                </a:solidFill>
              </a:rPr>
              <a:t> intersect at </a:t>
            </a:r>
            <a:r>
              <a:rPr lang="en-US" sz="1600" i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. Now </a:t>
            </a:r>
            <a:r>
              <a:rPr lang="en-US" sz="1600" i="1" dirty="0">
                <a:solidFill>
                  <a:schemeClr val="tx1"/>
                </a:solidFill>
              </a:rPr>
              <a:t>oa</a:t>
            </a:r>
            <a:r>
              <a:rPr lang="en-US" sz="1600" dirty="0">
                <a:solidFill>
                  <a:schemeClr val="tx1"/>
                </a:solidFill>
              </a:rPr>
              <a:t> represents the velocity of the slider </a:t>
            </a:r>
            <a:r>
              <a:rPr lang="en-US" sz="1600" i="1" dirty="0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i.e.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i="1" baseline="-250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, to </a:t>
            </a:r>
            <a:r>
              <a:rPr lang="en-US" sz="1600" dirty="0">
                <a:solidFill>
                  <a:schemeClr val="tx1"/>
                </a:solidFill>
              </a:rPr>
              <a:t>the scale.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83" y="3435091"/>
            <a:ext cx="2463617" cy="18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752600"/>
            <a:ext cx="24636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62483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200" i="1" dirty="0">
                <a:solidFill>
                  <a:schemeClr val="tx2"/>
                </a:solidFill>
              </a:rPr>
              <a:t>Velocities in Slider </a:t>
            </a:r>
            <a:r>
              <a:rPr lang="en-US" sz="2200" i="1" dirty="0" smtClean="0">
                <a:solidFill>
                  <a:schemeClr val="tx2"/>
                </a:solidFill>
              </a:rPr>
              <a:t>Crank Mechanism</a:t>
            </a:r>
          </a:p>
          <a:p>
            <a:pPr algn="l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6343649" cy="7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2828836"/>
            <a:ext cx="6172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Note: </a:t>
            </a:r>
            <a:r>
              <a:rPr lang="en-US" dirty="0"/>
              <a:t>The absolute velocity of any other point </a:t>
            </a:r>
            <a:r>
              <a:rPr lang="en-US" i="1" dirty="0"/>
              <a:t>E</a:t>
            </a:r>
            <a:r>
              <a:rPr lang="en-US" dirty="0"/>
              <a:t> on the </a:t>
            </a:r>
            <a:r>
              <a:rPr lang="en-US" dirty="0" smtClean="0"/>
              <a:t>connecting </a:t>
            </a:r>
            <a:r>
              <a:rPr lang="en-US" dirty="0"/>
              <a:t>rod </a:t>
            </a:r>
            <a:r>
              <a:rPr lang="en-US" i="1" dirty="0"/>
              <a:t>AB</a:t>
            </a:r>
            <a:r>
              <a:rPr lang="en-US" dirty="0"/>
              <a:t> may also be found out by </a:t>
            </a:r>
            <a:r>
              <a:rPr lang="en-US" dirty="0" smtClean="0"/>
              <a:t>dividing vector </a:t>
            </a:r>
            <a:r>
              <a:rPr lang="en-US" i="1" dirty="0" err="1"/>
              <a:t>ba</a:t>
            </a:r>
            <a:r>
              <a:rPr lang="en-US" dirty="0"/>
              <a:t> such that </a:t>
            </a:r>
            <a:r>
              <a:rPr lang="en-US" i="1" dirty="0"/>
              <a:t>be/</a:t>
            </a:r>
            <a:r>
              <a:rPr lang="en-US" i="1" dirty="0" err="1"/>
              <a:t>ba</a:t>
            </a:r>
            <a:r>
              <a:rPr lang="en-US" dirty="0"/>
              <a:t> = </a:t>
            </a:r>
            <a:r>
              <a:rPr lang="en-US" i="1" dirty="0"/>
              <a:t>BE/BA</a:t>
            </a:r>
          </a:p>
        </p:txBody>
      </p:sp>
    </p:spTree>
    <p:extLst>
      <p:ext uri="{BB962C8B-B14F-4D97-AF65-F5344CB8AC3E}">
        <p14:creationId xmlns:p14="http://schemas.microsoft.com/office/powerpoint/2010/main" val="20607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4381499" cy="990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3672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87733"/>
            <a:ext cx="4943474" cy="16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4" y="5105400"/>
            <a:ext cx="8610600" cy="112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4381499" cy="990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1708"/>
            <a:ext cx="8458200" cy="25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The crank and connecting </a:t>
            </a:r>
            <a:r>
              <a:rPr lang="en-US" sz="2000" dirty="0" smtClean="0">
                <a:solidFill>
                  <a:schemeClr val="tx1"/>
                </a:solidFill>
              </a:rPr>
              <a:t>rod of </a:t>
            </a:r>
            <a:r>
              <a:rPr lang="en-US" sz="2000" dirty="0">
                <a:solidFill>
                  <a:schemeClr val="tx1"/>
                </a:solidFill>
              </a:rPr>
              <a:t>a theoretical steam engine are 0.5 m and 2 m </a:t>
            </a:r>
            <a:r>
              <a:rPr lang="en-US" sz="2000" dirty="0" smtClean="0">
                <a:solidFill>
                  <a:schemeClr val="tx1"/>
                </a:solidFill>
              </a:rPr>
              <a:t>long respectively</a:t>
            </a:r>
            <a:r>
              <a:rPr lang="en-US" sz="2000" dirty="0">
                <a:solidFill>
                  <a:schemeClr val="tx1"/>
                </a:solidFill>
              </a:rPr>
              <a:t>. The crank makes 180 </a:t>
            </a:r>
            <a:r>
              <a:rPr lang="en-US" sz="2000" dirty="0" err="1">
                <a:solidFill>
                  <a:schemeClr val="tx1"/>
                </a:solidFill>
              </a:rPr>
              <a:t>r.p.m</a:t>
            </a:r>
            <a:r>
              <a:rPr lang="en-US" sz="2000" dirty="0">
                <a:solidFill>
                  <a:schemeClr val="tx1"/>
                </a:solidFill>
              </a:rPr>
              <a:t>. in </a:t>
            </a:r>
            <a:r>
              <a:rPr lang="en-US" sz="2000" dirty="0" smtClean="0">
                <a:solidFill>
                  <a:schemeClr val="tx1"/>
                </a:solidFill>
              </a:rPr>
              <a:t>the clockwise </a:t>
            </a:r>
            <a:r>
              <a:rPr lang="en-US" sz="2000" dirty="0">
                <a:solidFill>
                  <a:schemeClr val="tx1"/>
                </a:solidFill>
              </a:rPr>
              <a:t>direction. When it has turned 45° from </a:t>
            </a:r>
            <a:r>
              <a:rPr lang="en-US" sz="2000" dirty="0" smtClean="0">
                <a:solidFill>
                  <a:schemeClr val="tx1"/>
                </a:solidFill>
              </a:rPr>
              <a:t>the inner </a:t>
            </a:r>
            <a:r>
              <a:rPr lang="en-US" sz="2000" dirty="0">
                <a:solidFill>
                  <a:schemeClr val="tx1"/>
                </a:solidFill>
              </a:rPr>
              <a:t>dead </a:t>
            </a:r>
            <a:r>
              <a:rPr lang="en-US" sz="2000" dirty="0" err="1">
                <a:solidFill>
                  <a:schemeClr val="tx1"/>
                </a:solidFill>
              </a:rPr>
              <a:t>centre</a:t>
            </a:r>
            <a:r>
              <a:rPr lang="en-US" sz="2000" dirty="0">
                <a:solidFill>
                  <a:schemeClr val="tx1"/>
                </a:solidFill>
              </a:rPr>
              <a:t> position, determine : 1. velocity </a:t>
            </a:r>
            <a:r>
              <a:rPr lang="en-US" sz="2000" dirty="0" smtClean="0">
                <a:solidFill>
                  <a:schemeClr val="tx1"/>
                </a:solidFill>
              </a:rPr>
              <a:t>of piston</a:t>
            </a:r>
            <a:r>
              <a:rPr lang="en-US" sz="2000" dirty="0">
                <a:solidFill>
                  <a:schemeClr val="tx1"/>
                </a:solidFill>
              </a:rPr>
              <a:t>, 2. angular velocity of connecting rod</a:t>
            </a:r>
            <a:r>
              <a:rPr lang="en-US" sz="2000" dirty="0" smtClean="0">
                <a:solidFill>
                  <a:schemeClr val="tx1"/>
                </a:solidFill>
              </a:rPr>
              <a:t>, 3</a:t>
            </a:r>
            <a:r>
              <a:rPr lang="en-US" sz="2000" dirty="0">
                <a:solidFill>
                  <a:schemeClr val="tx1"/>
                </a:solidFill>
              </a:rPr>
              <a:t>. velocity of point E on the </a:t>
            </a:r>
            <a:r>
              <a:rPr lang="en-US" sz="2000" dirty="0" smtClean="0">
                <a:solidFill>
                  <a:schemeClr val="tx1"/>
                </a:solidFill>
              </a:rPr>
              <a:t>connecting </a:t>
            </a:r>
            <a:r>
              <a:rPr lang="en-US" sz="2000" dirty="0">
                <a:solidFill>
                  <a:schemeClr val="tx1"/>
                </a:solidFill>
              </a:rPr>
              <a:t>rod 1.5 </a:t>
            </a:r>
            <a:r>
              <a:rPr lang="en-US" sz="2000" dirty="0" smtClean="0">
                <a:solidFill>
                  <a:schemeClr val="tx1"/>
                </a:solidFill>
              </a:rPr>
              <a:t>m from </a:t>
            </a:r>
            <a:r>
              <a:rPr lang="en-US" sz="2000" dirty="0">
                <a:solidFill>
                  <a:schemeClr val="tx1"/>
                </a:solidFill>
              </a:rPr>
              <a:t>the gudgeon </a:t>
            </a:r>
            <a:r>
              <a:rPr lang="en-US" sz="2000" dirty="0" smtClean="0">
                <a:solidFill>
                  <a:schemeClr val="tx1"/>
                </a:solidFill>
              </a:rPr>
              <a:t>pin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199"/>
            <a:ext cx="624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1751"/>
            <a:ext cx="3886200" cy="9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7190"/>
            <a:ext cx="8153400" cy="132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1289570" cy="15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33009"/>
            <a:ext cx="8872538" cy="17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839200" cy="15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30" y="1981200"/>
            <a:ext cx="1289570" cy="15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1757"/>
            <a:ext cx="7853363" cy="17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0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Methods for Determining the Velocity of a Point on a </a:t>
            </a:r>
            <a:r>
              <a:rPr lang="en-US" sz="2200" dirty="0" smtClean="0">
                <a:solidFill>
                  <a:schemeClr val="tx1"/>
                </a:solidFill>
              </a:rPr>
              <a:t>Link:</a:t>
            </a:r>
          </a:p>
          <a:p>
            <a:pPr marL="854075" indent="-457200" algn="l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Instantaneous </a:t>
            </a:r>
            <a:r>
              <a:rPr lang="en-US" sz="2200" dirty="0" smtClean="0">
                <a:solidFill>
                  <a:schemeClr val="tx1"/>
                </a:solidFill>
              </a:rPr>
              <a:t>center method</a:t>
            </a:r>
          </a:p>
          <a:p>
            <a:pPr marL="854075" indent="-45720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Relative </a:t>
            </a:r>
            <a:r>
              <a:rPr lang="en-US" sz="2200" dirty="0">
                <a:solidFill>
                  <a:schemeClr val="tx1"/>
                </a:solidFill>
              </a:rPr>
              <a:t>velocity </a:t>
            </a:r>
            <a:r>
              <a:rPr lang="en-US" sz="2200" dirty="0" smtClean="0">
                <a:solidFill>
                  <a:schemeClr val="tx1"/>
                </a:solidFill>
              </a:rPr>
              <a:t>method</a:t>
            </a:r>
          </a:p>
          <a:p>
            <a:pPr marL="854075" indent="-457200" algn="l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  <a:p>
            <a:pPr marL="1311275" lvl="1" indent="-457200" algn="l">
              <a:buFont typeface="+mj-lt"/>
              <a:buAutoNum type="arabicPeriod"/>
            </a:pPr>
            <a:r>
              <a:rPr lang="en-US" sz="2000" i="1" dirty="0">
                <a:solidFill>
                  <a:srgbClr val="FF0000"/>
                </a:solidFill>
              </a:rPr>
              <a:t>Instantaneous center method</a:t>
            </a:r>
          </a:p>
          <a:p>
            <a:pPr marL="854075" indent="-457200" algn="l">
              <a:buFont typeface="+mj-lt"/>
              <a:buAutoNum type="arabicPeriod"/>
            </a:pP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94" y="2590800"/>
            <a:ext cx="276030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390900"/>
            <a:ext cx="5774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Consider two points A and B on a rigid link. Let v</a:t>
            </a:r>
            <a:r>
              <a:rPr lang="en-US" sz="2000" baseline="-25000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and v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be the velocities of points A and B, whose directions are </a:t>
            </a:r>
            <a:r>
              <a:rPr lang="en-US" sz="2000" dirty="0" smtClean="0"/>
              <a:t>given by </a:t>
            </a:r>
            <a:r>
              <a:rPr lang="en-US" sz="2000" dirty="0"/>
              <a:t>angles α and β as shown in Fig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/>
              <a:t>If v</a:t>
            </a:r>
            <a:r>
              <a:rPr lang="en-US" sz="2000" baseline="-25000" dirty="0"/>
              <a:t>A</a:t>
            </a:r>
            <a:r>
              <a:rPr lang="en-US" sz="2000" dirty="0"/>
              <a:t> is known </a:t>
            </a:r>
            <a:r>
              <a:rPr lang="en-US" sz="2000" dirty="0" smtClean="0"/>
              <a:t>in magnitude </a:t>
            </a:r>
            <a:r>
              <a:rPr lang="en-US" sz="2000" dirty="0"/>
              <a:t>and direction and v</a:t>
            </a:r>
            <a:r>
              <a:rPr lang="en-US" sz="2000" baseline="-25000" dirty="0"/>
              <a:t>B</a:t>
            </a:r>
            <a:r>
              <a:rPr lang="en-US" sz="2000" dirty="0"/>
              <a:t> </a:t>
            </a:r>
            <a:r>
              <a:rPr lang="en-US" sz="2000" dirty="0" smtClean="0"/>
              <a:t>in direction </a:t>
            </a:r>
            <a:r>
              <a:rPr lang="en-US" sz="2000" dirty="0"/>
              <a:t>only, then the magnitude </a:t>
            </a:r>
            <a:r>
              <a:rPr lang="en-US" sz="2000" dirty="0" smtClean="0"/>
              <a:t>of v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may be determined by </a:t>
            </a:r>
            <a:r>
              <a:rPr lang="en-US" sz="2000" dirty="0" smtClean="0"/>
              <a:t>the instantaneous center </a:t>
            </a:r>
            <a:r>
              <a:rPr lang="en-US" sz="2000" dirty="0"/>
              <a:t>method </a:t>
            </a:r>
            <a:r>
              <a:rPr lang="en-US" sz="2000" dirty="0" smtClean="0"/>
              <a:t>as discussed </a:t>
            </a:r>
            <a:r>
              <a:rPr lang="en-US" sz="2000" dirty="0"/>
              <a:t>below </a:t>
            </a:r>
            <a:r>
              <a:rPr lang="en-US" sz="2000" dirty="0" smtClean="0"/>
              <a:t>:</a:t>
            </a:r>
          </a:p>
          <a:p>
            <a:pPr marL="811213" indent="-457200" algn="just">
              <a:buFont typeface="+mj-lt"/>
              <a:buAutoNum type="arabicPeriod"/>
            </a:pPr>
            <a:r>
              <a:rPr lang="en-US" sz="2000" dirty="0"/>
              <a:t>Draw AI and BI </a:t>
            </a:r>
            <a:r>
              <a:rPr lang="en-US" sz="2000" dirty="0" smtClean="0"/>
              <a:t>perpendiculars to </a:t>
            </a:r>
            <a:r>
              <a:rPr lang="en-US" sz="2000" dirty="0"/>
              <a:t>the directions v</a:t>
            </a:r>
            <a:r>
              <a:rPr lang="en-US" sz="2000" baseline="-25000" dirty="0"/>
              <a:t>A</a:t>
            </a:r>
            <a:r>
              <a:rPr lang="en-US" sz="2000" dirty="0"/>
              <a:t> and v</a:t>
            </a:r>
            <a:r>
              <a:rPr lang="en-US" sz="2000" baseline="-25000" dirty="0"/>
              <a:t>B</a:t>
            </a:r>
            <a:r>
              <a:rPr lang="en-US" sz="2000" dirty="0"/>
              <a:t> respectively.</a:t>
            </a:r>
          </a:p>
        </p:txBody>
      </p:sp>
    </p:spTree>
    <p:extLst>
      <p:ext uri="{BB962C8B-B14F-4D97-AF65-F5344CB8AC3E}">
        <p14:creationId xmlns:p14="http://schemas.microsoft.com/office/powerpoint/2010/main" val="6432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82274"/>
            <a:ext cx="8829675" cy="26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30" y="2743200"/>
            <a:ext cx="1289570" cy="15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7010"/>
            <a:ext cx="8686800" cy="404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219200"/>
            <a:ext cx="8791575" cy="91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0209"/>
            <a:ext cx="4333875" cy="17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962400"/>
            <a:ext cx="8886825" cy="11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0" y="5096060"/>
            <a:ext cx="8702634" cy="74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11/25/2018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58473"/>
            <a:ext cx="4333875" cy="17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" y="1371600"/>
            <a:ext cx="8528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305800" cy="173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6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12192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Example: The </a:t>
            </a:r>
            <a:r>
              <a:rPr lang="en-US" sz="2000" dirty="0">
                <a:solidFill>
                  <a:schemeClr val="tx1"/>
                </a:solidFill>
              </a:rPr>
              <a:t>mechanism, as shown in Fig. 7.11, has the dimensions of various links </a:t>
            </a:r>
            <a:r>
              <a:rPr lang="en-US" sz="2000" dirty="0" smtClean="0">
                <a:solidFill>
                  <a:schemeClr val="tx1"/>
                </a:solidFill>
              </a:rPr>
              <a:t>as follows : AB </a:t>
            </a:r>
            <a:r>
              <a:rPr lang="en-US" sz="2000" dirty="0">
                <a:solidFill>
                  <a:schemeClr val="tx1"/>
                </a:solidFill>
              </a:rPr>
              <a:t>= DE = 150 mm ; BC = CD = 450 mm ; EF = 375 mm.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8288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crank AB makes an angle of 45° with the horizontal and rotates about A in the </a:t>
            </a:r>
            <a:r>
              <a:rPr lang="en-US" sz="2000" dirty="0" smtClean="0"/>
              <a:t>clockwise direction </a:t>
            </a:r>
            <a:r>
              <a:rPr lang="en-US" sz="2000" dirty="0"/>
              <a:t>at a uniform speed of 120 </a:t>
            </a:r>
            <a:r>
              <a:rPr lang="en-US" sz="2000" dirty="0" err="1"/>
              <a:t>r.p.m</a:t>
            </a:r>
            <a:r>
              <a:rPr lang="en-US" sz="2000" dirty="0"/>
              <a:t>. </a:t>
            </a:r>
            <a:r>
              <a:rPr lang="en-US" sz="2000" dirty="0"/>
              <a:t>The lever DC oscillates about the fixed point D, which </a:t>
            </a:r>
            <a:r>
              <a:rPr lang="en-US" sz="2000" dirty="0" smtClean="0"/>
              <a:t>is connected </a:t>
            </a:r>
            <a:r>
              <a:rPr lang="en-US" sz="2000" dirty="0"/>
              <a:t>to AB by the coupler BC</a:t>
            </a:r>
            <a:r>
              <a:rPr lang="en-US" sz="2000" dirty="0" smtClean="0"/>
              <a:t>. The </a:t>
            </a:r>
            <a:r>
              <a:rPr lang="en-US" sz="2000" dirty="0"/>
              <a:t>block F moves in the horizontal guides, being driven by the link EF. </a:t>
            </a:r>
            <a:r>
              <a:rPr lang="en-US" sz="2000" dirty="0"/>
              <a:t>Determine: 1. </a:t>
            </a:r>
            <a:r>
              <a:rPr lang="en-US" sz="2000" dirty="0"/>
              <a:t>velocity </a:t>
            </a:r>
            <a:r>
              <a:rPr lang="en-US" sz="2000" dirty="0" smtClean="0"/>
              <a:t>of the </a:t>
            </a:r>
            <a:r>
              <a:rPr lang="en-US" sz="2000" dirty="0"/>
              <a:t>block F, 2. </a:t>
            </a:r>
            <a:r>
              <a:rPr lang="en-US" sz="2000" dirty="0"/>
              <a:t>angular velocity of DC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15" y="1836717"/>
            <a:ext cx="352358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8686800" cy="142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334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077200" cy="301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" y="4343400"/>
            <a:ext cx="86647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2" y="5334000"/>
            <a:ext cx="8527256" cy="9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334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1"/>
          <a:stretch/>
        </p:blipFill>
        <p:spPr bwMode="auto">
          <a:xfrm>
            <a:off x="381000" y="118872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0554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7826829" cy="13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1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762000"/>
            <a:ext cx="8610599" cy="5334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Mechanism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11/27/2018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1"/>
          <a:stretch/>
        </p:blipFill>
        <p:spPr bwMode="auto">
          <a:xfrm>
            <a:off x="381000" y="118872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8787"/>
            <a:ext cx="8001000" cy="95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1"/>
            <a:ext cx="8153400" cy="9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854075" indent="-457200" algn="l">
              <a:buFont typeface="+mj-lt"/>
              <a:buAutoNum type="arabicPeriod" startAt="2"/>
            </a:pPr>
            <a:r>
              <a:rPr lang="en-US" sz="2200" dirty="0">
                <a:solidFill>
                  <a:schemeClr val="tx1"/>
                </a:solidFill>
              </a:rPr>
              <a:t>Let these lines intersect at </a:t>
            </a:r>
            <a:r>
              <a:rPr lang="en-US" sz="2200" dirty="0" smtClean="0">
                <a:solidFill>
                  <a:schemeClr val="tx1"/>
                </a:solidFill>
              </a:rPr>
              <a:t>I</a:t>
            </a:r>
          </a:p>
          <a:p>
            <a:pPr marL="854075" indent="-457200" algn="l">
              <a:buFont typeface="+mj-lt"/>
              <a:buAutoNum type="arabicPeriod" startAt="2"/>
            </a:pPr>
            <a:r>
              <a:rPr lang="en-US" sz="2200" dirty="0">
                <a:solidFill>
                  <a:schemeClr val="tx1"/>
                </a:solidFill>
              </a:rPr>
              <a:t>Since A and B are the </a:t>
            </a:r>
            <a:r>
              <a:rPr lang="en-US" sz="2200" dirty="0" smtClean="0">
                <a:solidFill>
                  <a:schemeClr val="tx1"/>
                </a:solidFill>
              </a:rPr>
              <a:t>points on </a:t>
            </a:r>
            <a:r>
              <a:rPr lang="en-US" sz="2200" dirty="0">
                <a:solidFill>
                  <a:schemeClr val="tx1"/>
                </a:solidFill>
              </a:rPr>
              <a:t>a rigid link, therefore there </a:t>
            </a:r>
            <a:r>
              <a:rPr lang="en-US" sz="2200" dirty="0" smtClean="0">
                <a:solidFill>
                  <a:schemeClr val="tx1"/>
                </a:solidFill>
              </a:rPr>
              <a:t>cannot be </a:t>
            </a:r>
            <a:r>
              <a:rPr lang="en-US" sz="2200" dirty="0">
                <a:solidFill>
                  <a:schemeClr val="tx1"/>
                </a:solidFill>
              </a:rPr>
              <a:t>any relative motion between </a:t>
            </a:r>
            <a:r>
              <a:rPr lang="en-US" sz="2200" dirty="0" smtClean="0">
                <a:solidFill>
                  <a:schemeClr val="tx1"/>
                </a:solidFill>
              </a:rPr>
              <a:t>them along </a:t>
            </a:r>
            <a:r>
              <a:rPr lang="en-US" sz="2200" dirty="0">
                <a:solidFill>
                  <a:schemeClr val="tx1"/>
                </a:solidFill>
              </a:rPr>
              <a:t>the line AB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76030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505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409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09900"/>
            <a:ext cx="4067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854075" indent="-457200" algn="l">
              <a:buFont typeface="+mj-lt"/>
              <a:buAutoNum type="arabicPeriod" startAt="2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854075" indent="-45720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If </a:t>
            </a:r>
            <a:r>
              <a:rPr lang="en-US" sz="2200" dirty="0">
                <a:solidFill>
                  <a:schemeClr val="tx1"/>
                </a:solidFill>
              </a:rPr>
              <a:t>v</a:t>
            </a:r>
            <a:r>
              <a:rPr lang="en-US" sz="2200" baseline="-25000" dirty="0">
                <a:solidFill>
                  <a:schemeClr val="tx1"/>
                </a:solidFill>
              </a:rPr>
              <a:t>A</a:t>
            </a:r>
            <a:r>
              <a:rPr lang="en-US" sz="2200" dirty="0">
                <a:solidFill>
                  <a:schemeClr val="tx1"/>
                </a:solidFill>
              </a:rPr>
              <a:t> is known in magnitude and direction and v</a:t>
            </a:r>
            <a:r>
              <a:rPr lang="en-US" sz="2200" baseline="-25000" dirty="0">
                <a:solidFill>
                  <a:schemeClr val="tx1"/>
                </a:solidFill>
              </a:rPr>
              <a:t>B</a:t>
            </a:r>
            <a:r>
              <a:rPr lang="en-US" sz="2200" dirty="0">
                <a:solidFill>
                  <a:schemeClr val="tx1"/>
                </a:solidFill>
              </a:rPr>
              <a:t> in direction only, then velocity of </a:t>
            </a:r>
            <a:r>
              <a:rPr lang="en-US" sz="2200" dirty="0" smtClean="0">
                <a:solidFill>
                  <a:schemeClr val="tx1"/>
                </a:solidFill>
              </a:rPr>
              <a:t>point B </a:t>
            </a:r>
            <a:r>
              <a:rPr lang="en-US" sz="2200" dirty="0">
                <a:solidFill>
                  <a:schemeClr val="tx1"/>
                </a:solidFill>
              </a:rPr>
              <a:t>or any other point C </a:t>
            </a:r>
            <a:r>
              <a:rPr lang="en-US" sz="2200" dirty="0" smtClean="0">
                <a:solidFill>
                  <a:schemeClr val="tx1"/>
                </a:solidFill>
              </a:rPr>
              <a:t>on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dirty="0" smtClean="0">
                <a:solidFill>
                  <a:schemeClr val="tx1"/>
                </a:solidFill>
              </a:rPr>
              <a:t>link can </a:t>
            </a:r>
            <a:r>
              <a:rPr lang="en-US" sz="2200" dirty="0">
                <a:solidFill>
                  <a:schemeClr val="tx1"/>
                </a:solidFill>
              </a:rPr>
              <a:t>be determined in magnitude and direction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854075" indent="-457200" algn="just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The magnitude of velocities of the points on a rigid link is </a:t>
            </a:r>
            <a:r>
              <a:rPr lang="en-US" sz="2200" dirty="0" smtClean="0">
                <a:solidFill>
                  <a:schemeClr val="tx1"/>
                </a:solidFill>
              </a:rPr>
              <a:t>inversely </a:t>
            </a:r>
            <a:r>
              <a:rPr lang="en-US" sz="2200" dirty="0">
                <a:solidFill>
                  <a:schemeClr val="tx1"/>
                </a:solidFill>
              </a:rPr>
              <a:t>proportional to </a:t>
            </a:r>
            <a:r>
              <a:rPr lang="en-US" sz="2200" dirty="0" smtClean="0">
                <a:solidFill>
                  <a:schemeClr val="tx1"/>
                </a:solidFill>
              </a:rPr>
              <a:t>the distances </a:t>
            </a:r>
            <a:r>
              <a:rPr lang="en-US" sz="2200" dirty="0">
                <a:solidFill>
                  <a:schemeClr val="tx1"/>
                </a:solidFill>
              </a:rPr>
              <a:t>from the points to the instantaneous </a:t>
            </a:r>
            <a:r>
              <a:rPr lang="en-US" sz="2200" dirty="0" smtClean="0">
                <a:solidFill>
                  <a:schemeClr val="tx1"/>
                </a:solidFill>
              </a:rPr>
              <a:t>center </a:t>
            </a:r>
            <a:r>
              <a:rPr lang="en-US" sz="2200" dirty="0">
                <a:solidFill>
                  <a:schemeClr val="tx1"/>
                </a:solidFill>
              </a:rPr>
              <a:t>and is perpendicular to the line joining the </a:t>
            </a:r>
            <a:r>
              <a:rPr lang="en-US" sz="2200" dirty="0" smtClean="0">
                <a:solidFill>
                  <a:schemeClr val="tx1"/>
                </a:solidFill>
              </a:rPr>
              <a:t>point to </a:t>
            </a:r>
            <a:r>
              <a:rPr lang="en-US" sz="2200" dirty="0">
                <a:solidFill>
                  <a:schemeClr val="tx1"/>
                </a:solidFill>
              </a:rPr>
              <a:t>the instantaneous </a:t>
            </a:r>
            <a:r>
              <a:rPr lang="en-US" sz="2200" dirty="0" smtClean="0">
                <a:solidFill>
                  <a:schemeClr val="tx1"/>
                </a:solidFill>
              </a:rPr>
              <a:t>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05" y="1905000"/>
            <a:ext cx="294249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56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96875" algn="l"/>
            <a:r>
              <a:rPr lang="en-US" sz="2200" i="1" dirty="0" smtClean="0">
                <a:solidFill>
                  <a:schemeClr val="tx2"/>
                </a:solidFill>
              </a:rPr>
              <a:t>Number </a:t>
            </a:r>
            <a:r>
              <a:rPr lang="en-US" sz="2200" i="1" dirty="0">
                <a:solidFill>
                  <a:schemeClr val="tx2"/>
                </a:solidFill>
              </a:rPr>
              <a:t>of Instantaneous </a:t>
            </a:r>
            <a:r>
              <a:rPr lang="en-US" sz="2200" i="1" dirty="0" err="1">
                <a:solidFill>
                  <a:schemeClr val="tx2"/>
                </a:solidFill>
              </a:rPr>
              <a:t>Centres</a:t>
            </a:r>
            <a:r>
              <a:rPr lang="en-US" sz="2200" i="1" dirty="0">
                <a:solidFill>
                  <a:schemeClr val="tx2"/>
                </a:solidFill>
              </a:rPr>
              <a:t> in </a:t>
            </a:r>
            <a:r>
              <a:rPr lang="en-US" sz="2200" i="1" dirty="0" smtClean="0">
                <a:solidFill>
                  <a:schemeClr val="tx2"/>
                </a:solidFill>
              </a:rPr>
              <a:t>a Mechanism</a:t>
            </a:r>
          </a:p>
          <a:p>
            <a:pPr marL="396875" algn="just"/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dirty="0">
                <a:solidFill>
                  <a:schemeClr val="tx1"/>
                </a:solidFill>
              </a:rPr>
              <a:t>number of instantaneous </a:t>
            </a:r>
            <a:r>
              <a:rPr lang="en-US" sz="2200" dirty="0" smtClean="0">
                <a:solidFill>
                  <a:schemeClr val="tx1"/>
                </a:solidFill>
              </a:rPr>
              <a:t>centers is </a:t>
            </a:r>
            <a:r>
              <a:rPr lang="en-US" sz="2200" dirty="0">
                <a:solidFill>
                  <a:schemeClr val="tx1"/>
                </a:solidFill>
              </a:rPr>
              <a:t>equal to the number of possible </a:t>
            </a:r>
            <a:r>
              <a:rPr lang="en-US" sz="2200" dirty="0" smtClean="0">
                <a:solidFill>
                  <a:schemeClr val="tx1"/>
                </a:solidFill>
              </a:rPr>
              <a:t>combinations of </a:t>
            </a:r>
            <a:r>
              <a:rPr lang="en-US" sz="2200" dirty="0">
                <a:solidFill>
                  <a:schemeClr val="tx1"/>
                </a:solidFill>
              </a:rPr>
              <a:t>two links. </a:t>
            </a:r>
            <a:r>
              <a:rPr lang="en-US" sz="2200" dirty="0" smtClean="0">
                <a:solidFill>
                  <a:schemeClr val="tx1"/>
                </a:solidFill>
              </a:rPr>
              <a:t>Mathematically</a:t>
            </a:r>
            <a:r>
              <a:rPr lang="en-US" sz="2200" dirty="0">
                <a:solidFill>
                  <a:schemeClr val="tx1"/>
                </a:solidFill>
              </a:rPr>
              <a:t>, number of </a:t>
            </a:r>
            <a:r>
              <a:rPr lang="en-US" sz="2200" dirty="0" smtClean="0">
                <a:solidFill>
                  <a:schemeClr val="tx1"/>
                </a:solidFill>
              </a:rPr>
              <a:t>instantaneous centers is:</a:t>
            </a:r>
          </a:p>
          <a:p>
            <a:pPr marL="396875" algn="just"/>
            <a:endParaRPr lang="en-US" sz="2200" dirty="0">
              <a:solidFill>
                <a:schemeClr val="tx1"/>
              </a:solidFill>
            </a:endParaRP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  <a:p>
            <a:pPr marL="396875" algn="just"/>
            <a:endParaRPr lang="en-US" sz="2200" dirty="0">
              <a:solidFill>
                <a:schemeClr val="tx1"/>
              </a:solidFill>
            </a:endParaRP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  <a:p>
            <a:pPr marL="633413" indent="-457200" algn="just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The instantaneous </a:t>
            </a:r>
            <a:r>
              <a:rPr lang="en-US" sz="2200" dirty="0" smtClean="0">
                <a:solidFill>
                  <a:schemeClr val="tx1"/>
                </a:solidFill>
              </a:rPr>
              <a:t>centers </a:t>
            </a:r>
            <a:r>
              <a:rPr lang="en-US" sz="2200" dirty="0">
                <a:solidFill>
                  <a:schemeClr val="tx1"/>
                </a:solidFill>
              </a:rPr>
              <a:t>I</a:t>
            </a:r>
            <a:r>
              <a:rPr lang="en-US" sz="2200" baseline="-25000" dirty="0">
                <a:solidFill>
                  <a:schemeClr val="tx1"/>
                </a:solidFill>
              </a:rPr>
              <a:t>12</a:t>
            </a:r>
            <a:r>
              <a:rPr lang="en-US" sz="2200" dirty="0">
                <a:solidFill>
                  <a:schemeClr val="tx1"/>
                </a:solidFill>
              </a:rPr>
              <a:t> and I</a:t>
            </a:r>
            <a:r>
              <a:rPr lang="en-US" sz="2200" baseline="-25000" dirty="0">
                <a:solidFill>
                  <a:schemeClr val="tx1"/>
                </a:solidFill>
              </a:rPr>
              <a:t>14</a:t>
            </a:r>
            <a:r>
              <a:rPr lang="en-US" sz="2200" dirty="0">
                <a:solidFill>
                  <a:schemeClr val="tx1"/>
                </a:solidFill>
              </a:rPr>
              <a:t> are </a:t>
            </a:r>
            <a:r>
              <a:rPr lang="en-US" sz="2200" i="1" dirty="0" smtClean="0">
                <a:solidFill>
                  <a:schemeClr val="tx2"/>
                </a:solidFill>
              </a:rPr>
              <a:t>fixed </a:t>
            </a:r>
            <a:r>
              <a:rPr lang="en-US" sz="2200" i="1" dirty="0">
                <a:solidFill>
                  <a:schemeClr val="tx2"/>
                </a:solidFill>
              </a:rPr>
              <a:t>instantaneous </a:t>
            </a:r>
            <a:r>
              <a:rPr lang="en-US" sz="2200" i="1" dirty="0" smtClean="0">
                <a:solidFill>
                  <a:schemeClr val="tx2"/>
                </a:solidFill>
              </a:rPr>
              <a:t>centers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as they </a:t>
            </a:r>
            <a:r>
              <a:rPr lang="en-US" sz="2200" dirty="0" smtClean="0">
                <a:solidFill>
                  <a:schemeClr val="tx1"/>
                </a:solidFill>
              </a:rPr>
              <a:t>remain in </a:t>
            </a:r>
            <a:r>
              <a:rPr lang="en-US" sz="2200" dirty="0">
                <a:solidFill>
                  <a:schemeClr val="tx1"/>
                </a:solidFill>
              </a:rPr>
              <a:t>the same place for all </a:t>
            </a:r>
            <a:r>
              <a:rPr lang="en-US" sz="2200" dirty="0" smtClean="0">
                <a:solidFill>
                  <a:schemeClr val="tx1"/>
                </a:solidFill>
              </a:rPr>
              <a:t>configurations.</a:t>
            </a:r>
          </a:p>
          <a:p>
            <a:pPr marL="633413" indent="-457200" algn="just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I</a:t>
            </a:r>
            <a:r>
              <a:rPr lang="en-US" sz="2200" baseline="-25000" dirty="0">
                <a:solidFill>
                  <a:schemeClr val="tx1"/>
                </a:solidFill>
              </a:rPr>
              <a:t>23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dirty="0" smtClean="0">
                <a:solidFill>
                  <a:schemeClr val="tx1"/>
                </a:solidFill>
              </a:rPr>
              <a:t>I</a:t>
            </a:r>
            <a:r>
              <a:rPr lang="en-US" sz="2200" baseline="-25000" dirty="0">
                <a:solidFill>
                  <a:schemeClr val="tx1"/>
                </a:solidFill>
              </a:rPr>
              <a:t>34</a:t>
            </a:r>
            <a:r>
              <a:rPr lang="en-US" sz="2200" dirty="0" smtClean="0">
                <a:solidFill>
                  <a:schemeClr val="tx1"/>
                </a:solidFill>
              </a:rPr>
              <a:t> are </a:t>
            </a:r>
            <a:r>
              <a:rPr lang="en-US" sz="2200" i="1" dirty="0">
                <a:solidFill>
                  <a:schemeClr val="tx2"/>
                </a:solidFill>
              </a:rPr>
              <a:t>permanent instantaneous centers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as they move when the mechanism </a:t>
            </a:r>
            <a:r>
              <a:rPr lang="en-US" sz="2200" dirty="0" smtClean="0">
                <a:solidFill>
                  <a:schemeClr val="tx1"/>
                </a:solidFill>
              </a:rPr>
              <a:t>moves.</a:t>
            </a:r>
          </a:p>
          <a:p>
            <a:pPr marL="633413" indent="-457200" algn="just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I</a:t>
            </a:r>
            <a:r>
              <a:rPr lang="en-US" sz="2200" baseline="-25000" dirty="0">
                <a:solidFill>
                  <a:schemeClr val="tx1"/>
                </a:solidFill>
              </a:rPr>
              <a:t>13</a:t>
            </a:r>
            <a:r>
              <a:rPr lang="en-US" sz="2200" dirty="0">
                <a:solidFill>
                  <a:schemeClr val="tx1"/>
                </a:solidFill>
              </a:rPr>
              <a:t> and I</a:t>
            </a:r>
            <a:r>
              <a:rPr lang="en-US" sz="2200" baseline="-25000" dirty="0">
                <a:solidFill>
                  <a:schemeClr val="tx1"/>
                </a:solidFill>
              </a:rPr>
              <a:t>24</a:t>
            </a:r>
            <a:r>
              <a:rPr lang="en-US" sz="2200" dirty="0">
                <a:solidFill>
                  <a:schemeClr val="tx1"/>
                </a:solidFill>
              </a:rPr>
              <a:t> are neither fixed nor </a:t>
            </a:r>
            <a:r>
              <a:rPr lang="en-US" sz="2200" dirty="0" smtClean="0">
                <a:solidFill>
                  <a:schemeClr val="tx1"/>
                </a:solidFill>
              </a:rPr>
              <a:t>permanent instantaneous centers </a:t>
            </a:r>
            <a:r>
              <a:rPr lang="en-US" sz="2200" dirty="0">
                <a:solidFill>
                  <a:schemeClr val="tx1"/>
                </a:solidFill>
              </a:rPr>
              <a:t>as they vary with the configuration of the mechanism</a:t>
            </a: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857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74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32" y="4419601"/>
            <a:ext cx="145107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96875" algn="l"/>
            <a:r>
              <a:rPr lang="en-US" sz="2200" i="1" dirty="0">
                <a:solidFill>
                  <a:schemeClr val="tx2"/>
                </a:solidFill>
              </a:rPr>
              <a:t>Location of Instantaneous </a:t>
            </a:r>
            <a:r>
              <a:rPr lang="en-US" sz="2200" i="1" dirty="0" smtClean="0">
                <a:solidFill>
                  <a:schemeClr val="tx2"/>
                </a:solidFill>
              </a:rPr>
              <a:t>Centers</a:t>
            </a:r>
          </a:p>
          <a:p>
            <a:pPr marL="676275" indent="-457200" algn="l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When the two links are connected by a </a:t>
            </a:r>
            <a:r>
              <a:rPr lang="en-US" sz="2200" dirty="0" smtClean="0">
                <a:solidFill>
                  <a:schemeClr val="tx1"/>
                </a:solidFill>
              </a:rPr>
              <a:t>pin, </a:t>
            </a:r>
            <a:r>
              <a:rPr lang="en-US" sz="2200" dirty="0">
                <a:solidFill>
                  <a:schemeClr val="tx1"/>
                </a:solidFill>
              </a:rPr>
              <a:t>the instantaneous center on the </a:t>
            </a:r>
            <a:r>
              <a:rPr lang="en-US" sz="2200" dirty="0" smtClean="0">
                <a:solidFill>
                  <a:schemeClr val="tx1"/>
                </a:solidFill>
              </a:rPr>
              <a:t>center </a:t>
            </a:r>
            <a:r>
              <a:rPr lang="en-US" sz="2200" dirty="0">
                <a:solidFill>
                  <a:schemeClr val="tx1"/>
                </a:solidFill>
              </a:rPr>
              <a:t>of the </a:t>
            </a:r>
            <a:r>
              <a:rPr lang="en-US" sz="2200" dirty="0" smtClean="0">
                <a:solidFill>
                  <a:schemeClr val="tx1"/>
                </a:solidFill>
              </a:rPr>
              <a:t>pin.</a:t>
            </a:r>
          </a:p>
          <a:p>
            <a:pPr marL="676275" indent="-457200" algn="l">
              <a:buFont typeface="+mj-lt"/>
              <a:buAutoNum type="arabicPeriod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676275" indent="-457200" algn="l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When </a:t>
            </a:r>
            <a:r>
              <a:rPr lang="en-US" sz="2200" dirty="0" smtClean="0">
                <a:solidFill>
                  <a:schemeClr val="tx1"/>
                </a:solidFill>
              </a:rPr>
              <a:t>links </a:t>
            </a:r>
            <a:r>
              <a:rPr lang="en-US" sz="2200" dirty="0">
                <a:solidFill>
                  <a:schemeClr val="tx1"/>
                </a:solidFill>
              </a:rPr>
              <a:t>have a pure rolling contact (i.e. link 2 rolls without slipping upon </a:t>
            </a:r>
            <a:r>
              <a:rPr lang="en-US" sz="2200" dirty="0" smtClean="0">
                <a:solidFill>
                  <a:schemeClr val="tx1"/>
                </a:solidFill>
              </a:rPr>
              <a:t>the fixed </a:t>
            </a:r>
            <a:r>
              <a:rPr lang="en-US" sz="2200" dirty="0">
                <a:solidFill>
                  <a:schemeClr val="tx1"/>
                </a:solidFill>
              </a:rPr>
              <a:t>link 1 which may be straight or </a:t>
            </a:r>
            <a:r>
              <a:rPr lang="en-US" sz="2200" dirty="0" smtClean="0">
                <a:solidFill>
                  <a:schemeClr val="tx1"/>
                </a:solidFill>
              </a:rPr>
              <a:t>curved</a:t>
            </a:r>
            <a:r>
              <a:rPr lang="en-US" sz="2200" dirty="0">
                <a:solidFill>
                  <a:schemeClr val="tx1"/>
                </a:solidFill>
              </a:rPr>
              <a:t>), the instantaneous </a:t>
            </a:r>
            <a:r>
              <a:rPr lang="en-US" sz="2200" dirty="0" smtClean="0">
                <a:solidFill>
                  <a:schemeClr val="tx1"/>
                </a:solidFill>
              </a:rPr>
              <a:t>center </a:t>
            </a:r>
            <a:r>
              <a:rPr lang="en-US" sz="2200" dirty="0">
                <a:solidFill>
                  <a:schemeClr val="tx1"/>
                </a:solidFill>
              </a:rPr>
              <a:t>lies on their point of </a:t>
            </a:r>
            <a:r>
              <a:rPr lang="en-US" sz="2200" dirty="0" smtClean="0">
                <a:solidFill>
                  <a:schemeClr val="tx1"/>
                </a:solidFill>
              </a:rPr>
              <a:t>contact. </a:t>
            </a:r>
            <a:r>
              <a:rPr lang="en-US" sz="2200" dirty="0">
                <a:solidFill>
                  <a:schemeClr val="tx1"/>
                </a:solidFill>
              </a:rPr>
              <a:t>The velocity of any point A on the link 2 </a:t>
            </a:r>
            <a:r>
              <a:rPr lang="en-US" sz="2200" dirty="0" smtClean="0">
                <a:solidFill>
                  <a:schemeClr val="tx1"/>
                </a:solidFill>
              </a:rPr>
              <a:t>relative </a:t>
            </a:r>
            <a:r>
              <a:rPr lang="en-US" sz="2200" dirty="0">
                <a:solidFill>
                  <a:schemeClr val="tx1"/>
                </a:solidFill>
              </a:rPr>
              <a:t>to fixed link 1 will </a:t>
            </a:r>
            <a:r>
              <a:rPr lang="en-US" sz="2200" dirty="0" smtClean="0">
                <a:solidFill>
                  <a:schemeClr val="tx1"/>
                </a:solidFill>
              </a:rPr>
              <a:t>be perpendicular </a:t>
            </a:r>
            <a:r>
              <a:rPr lang="en-US" sz="2200" dirty="0">
                <a:solidFill>
                  <a:schemeClr val="tx1"/>
                </a:solidFill>
              </a:rPr>
              <a:t>to I</a:t>
            </a:r>
            <a:r>
              <a:rPr lang="en-US" sz="2200" baseline="-25000" dirty="0">
                <a:solidFill>
                  <a:schemeClr val="tx1"/>
                </a:solidFill>
              </a:rPr>
              <a:t>12</a:t>
            </a:r>
            <a:r>
              <a:rPr lang="en-US" sz="2200" dirty="0">
                <a:solidFill>
                  <a:schemeClr val="tx1"/>
                </a:solidFill>
              </a:rPr>
              <a:t> A and is </a:t>
            </a:r>
            <a:r>
              <a:rPr lang="en-US" sz="2200" dirty="0" smtClean="0">
                <a:solidFill>
                  <a:schemeClr val="tx1"/>
                </a:solidFill>
              </a:rPr>
              <a:t>proportional </a:t>
            </a:r>
            <a:r>
              <a:rPr lang="en-US" sz="2200" dirty="0">
                <a:solidFill>
                  <a:schemeClr val="tx1"/>
                </a:solidFill>
              </a:rPr>
              <a:t>to I</a:t>
            </a:r>
            <a:r>
              <a:rPr lang="en-US" sz="2200" baseline="-25000" dirty="0">
                <a:solidFill>
                  <a:schemeClr val="tx1"/>
                </a:solidFill>
              </a:rPr>
              <a:t>12</a:t>
            </a:r>
            <a:r>
              <a:rPr lang="en-US" sz="2200" dirty="0">
                <a:solidFill>
                  <a:schemeClr val="tx1"/>
                </a:solidFill>
              </a:rPr>
              <a:t> A . In other words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62669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52950"/>
            <a:ext cx="160943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3820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Mechanism:</a:t>
            </a:r>
          </a:p>
          <a:p>
            <a:pPr marL="396875" algn="l"/>
            <a:r>
              <a:rPr lang="en-US" sz="2200" i="1" dirty="0">
                <a:solidFill>
                  <a:schemeClr val="tx2"/>
                </a:solidFill>
              </a:rPr>
              <a:t>Location of Instantaneous </a:t>
            </a:r>
            <a:r>
              <a:rPr lang="en-US" sz="2200" i="1" dirty="0" smtClean="0">
                <a:solidFill>
                  <a:schemeClr val="tx2"/>
                </a:solidFill>
              </a:rPr>
              <a:t>Centers</a:t>
            </a:r>
          </a:p>
          <a:p>
            <a:pPr marL="854075" indent="-457200" algn="just">
              <a:buFont typeface="+mj-lt"/>
              <a:buAutoNum type="arabicPeriod" startAt="3"/>
            </a:pPr>
            <a:r>
              <a:rPr lang="en-US" sz="2200" dirty="0">
                <a:solidFill>
                  <a:schemeClr val="tx1"/>
                </a:solidFill>
              </a:rPr>
              <a:t>When the two links have a sliding contact, the instantaneous </a:t>
            </a:r>
            <a:r>
              <a:rPr lang="en-US" sz="2200" dirty="0" smtClean="0">
                <a:solidFill>
                  <a:schemeClr val="tx1"/>
                </a:solidFill>
              </a:rPr>
              <a:t>center </a:t>
            </a:r>
            <a:r>
              <a:rPr lang="en-US" sz="2200" dirty="0">
                <a:solidFill>
                  <a:schemeClr val="tx1"/>
                </a:solidFill>
              </a:rPr>
              <a:t>lies on the </a:t>
            </a:r>
            <a:r>
              <a:rPr lang="en-US" sz="2200" dirty="0" smtClean="0">
                <a:solidFill>
                  <a:schemeClr val="tx1"/>
                </a:solidFill>
              </a:rPr>
              <a:t>common normal </a:t>
            </a:r>
            <a:r>
              <a:rPr lang="en-US" sz="2200" dirty="0">
                <a:solidFill>
                  <a:schemeClr val="tx1"/>
                </a:solidFill>
              </a:rPr>
              <a:t>at the point of contact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1311275" lvl="1" indent="-457200" algn="just">
              <a:buFont typeface="+mj-lt"/>
              <a:buAutoNum type="alphaLcPeriod"/>
            </a:pPr>
            <a:r>
              <a:rPr lang="en-US" sz="1800" dirty="0">
                <a:solidFill>
                  <a:schemeClr val="tx1"/>
                </a:solidFill>
              </a:rPr>
              <a:t>When </a:t>
            </a:r>
            <a:r>
              <a:rPr lang="en-US" sz="1800" dirty="0" smtClean="0">
                <a:solidFill>
                  <a:schemeClr val="tx1"/>
                </a:solidFill>
              </a:rPr>
              <a:t>fixed </a:t>
            </a:r>
            <a:r>
              <a:rPr lang="en-US" sz="1800" dirty="0">
                <a:solidFill>
                  <a:schemeClr val="tx1"/>
                </a:solidFill>
              </a:rPr>
              <a:t>link 1 having straight </a:t>
            </a:r>
            <a:r>
              <a:rPr lang="en-US" sz="1800" dirty="0" smtClean="0">
                <a:solidFill>
                  <a:schemeClr val="tx1"/>
                </a:solidFill>
              </a:rPr>
              <a:t>surface, </a:t>
            </a:r>
            <a:r>
              <a:rPr lang="en-US" sz="1800" dirty="0">
                <a:solidFill>
                  <a:schemeClr val="tx1"/>
                </a:solidFill>
              </a:rPr>
              <a:t>the instantaneous </a:t>
            </a:r>
            <a:r>
              <a:rPr lang="en-US" sz="1800" dirty="0" smtClean="0">
                <a:solidFill>
                  <a:schemeClr val="tx1"/>
                </a:solidFill>
              </a:rPr>
              <a:t>center </a:t>
            </a:r>
            <a:r>
              <a:rPr lang="en-US" sz="1800" dirty="0">
                <a:solidFill>
                  <a:schemeClr val="tx1"/>
                </a:solidFill>
              </a:rPr>
              <a:t>lies at infinity and each point on the slider </a:t>
            </a:r>
            <a:r>
              <a:rPr lang="en-US" sz="1800" dirty="0" smtClean="0">
                <a:solidFill>
                  <a:schemeClr val="tx1"/>
                </a:solidFill>
              </a:rPr>
              <a:t>have the </a:t>
            </a:r>
            <a:r>
              <a:rPr lang="en-US" sz="1800" dirty="0">
                <a:solidFill>
                  <a:schemeClr val="tx1"/>
                </a:solidFill>
              </a:rPr>
              <a:t>same </a:t>
            </a:r>
            <a:r>
              <a:rPr lang="en-US" sz="1800" dirty="0" smtClean="0">
                <a:solidFill>
                  <a:schemeClr val="tx1"/>
                </a:solidFill>
              </a:rPr>
              <a:t>velocity</a:t>
            </a:r>
          </a:p>
          <a:p>
            <a:pPr marL="1311275" lvl="1" indent="-457200" algn="just"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1311275" lvl="1" indent="-457200" algn="just">
              <a:buFont typeface="+mj-lt"/>
              <a:buAutoNum type="alphaL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1311275" lvl="1" indent="-457200" algn="just"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1311275" lvl="1" indent="-457200" algn="just">
              <a:buFont typeface="+mj-lt"/>
              <a:buAutoNum type="alphaL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1311275" lvl="1" indent="-457200" algn="just">
              <a:buFont typeface="+mj-lt"/>
              <a:buAutoNum type="alphaLcPeriod"/>
            </a:pPr>
            <a:r>
              <a:rPr lang="en-US" sz="1800" dirty="0">
                <a:solidFill>
                  <a:schemeClr val="tx1"/>
                </a:solidFill>
              </a:rPr>
              <a:t>When </a:t>
            </a:r>
            <a:r>
              <a:rPr lang="en-US" sz="1800" dirty="0" smtClean="0">
                <a:solidFill>
                  <a:schemeClr val="tx1"/>
                </a:solidFill>
              </a:rPr>
              <a:t>fixed </a:t>
            </a:r>
            <a:r>
              <a:rPr lang="en-US" sz="1800" dirty="0">
                <a:solidFill>
                  <a:schemeClr val="tx1"/>
                </a:solidFill>
              </a:rPr>
              <a:t>link 1 having curved </a:t>
            </a:r>
            <a:r>
              <a:rPr lang="en-US" sz="1800" dirty="0" smtClean="0">
                <a:solidFill>
                  <a:schemeClr val="tx1"/>
                </a:solidFill>
              </a:rPr>
              <a:t>surface, the </a:t>
            </a:r>
            <a:r>
              <a:rPr lang="en-US" sz="1800" dirty="0">
                <a:solidFill>
                  <a:schemeClr val="tx1"/>
                </a:solidFill>
              </a:rPr>
              <a:t>instantaneous </a:t>
            </a:r>
            <a:r>
              <a:rPr lang="en-US" sz="1800" dirty="0" smtClean="0">
                <a:solidFill>
                  <a:schemeClr val="tx1"/>
                </a:solidFill>
              </a:rPr>
              <a:t>center </a:t>
            </a:r>
            <a:r>
              <a:rPr lang="en-US" sz="1800" dirty="0">
                <a:solidFill>
                  <a:schemeClr val="tx1"/>
                </a:solidFill>
              </a:rPr>
              <a:t>lies on the </a:t>
            </a:r>
            <a:r>
              <a:rPr lang="en-US" sz="1800" dirty="0" smtClean="0">
                <a:solidFill>
                  <a:schemeClr val="tx1"/>
                </a:solidFill>
              </a:rPr>
              <a:t>center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curvature.</a:t>
            </a:r>
          </a:p>
          <a:p>
            <a:pPr marL="396875" algn="just"/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11/24/2018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114181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315200" y="4572000"/>
            <a:ext cx="1676400" cy="1564300"/>
            <a:chOff x="7315200" y="4572000"/>
            <a:chExt cx="1676400" cy="15643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572000"/>
              <a:ext cx="1270994" cy="156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382000" y="5728648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5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19820</TotalTime>
  <Words>2035</Words>
  <Application>Microsoft Office PowerPoint</Application>
  <PresentationFormat>On-screen Show (4:3)</PresentationFormat>
  <Paragraphs>317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522</cp:revision>
  <dcterms:created xsi:type="dcterms:W3CDTF">2018-10-06T04:41:10Z</dcterms:created>
  <dcterms:modified xsi:type="dcterms:W3CDTF">2018-11-27T11:27:39Z</dcterms:modified>
</cp:coreProperties>
</file>